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tags/tag1.xml" ContentType="application/vnd.openxmlformats-officedocument.presentationml.tags+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5"/>
  </p:notesMasterIdLst>
  <p:sldIdLst>
    <p:sldId id="258" r:id="rId2"/>
    <p:sldId id="263" r:id="rId3"/>
    <p:sldId id="259" r:id="rId4"/>
    <p:sldId id="257" r:id="rId5"/>
    <p:sldId id="282" r:id="rId6"/>
    <p:sldId id="283" r:id="rId7"/>
    <p:sldId id="264" r:id="rId8"/>
    <p:sldId id="261" r:id="rId9"/>
    <p:sldId id="262" r:id="rId10"/>
    <p:sldId id="260" r:id="rId11"/>
    <p:sldId id="266" r:id="rId12"/>
    <p:sldId id="267" r:id="rId13"/>
    <p:sldId id="269" r:id="rId14"/>
    <p:sldId id="271" r:id="rId15"/>
    <p:sldId id="270" r:id="rId16"/>
    <p:sldId id="273" r:id="rId17"/>
    <p:sldId id="284" r:id="rId18"/>
    <p:sldId id="277" r:id="rId19"/>
    <p:sldId id="285" r:id="rId20"/>
    <p:sldId id="275" r:id="rId21"/>
    <p:sldId id="276" r:id="rId22"/>
    <p:sldId id="278" r:id="rId23"/>
    <p:sldId id="279" r:id="rId24"/>
    <p:sldId id="286" r:id="rId25"/>
    <p:sldId id="287" r:id="rId26"/>
    <p:sldId id="280" r:id="rId27"/>
    <p:sldId id="274" r:id="rId28"/>
    <p:sldId id="289" r:id="rId29"/>
    <p:sldId id="290" r:id="rId30"/>
    <p:sldId id="291" r:id="rId31"/>
    <p:sldId id="292" r:id="rId32"/>
    <p:sldId id="293" r:id="rId33"/>
    <p:sldId id="294" r:id="rId34"/>
    <p:sldId id="295" r:id="rId35"/>
    <p:sldId id="296" r:id="rId36"/>
    <p:sldId id="297" r:id="rId37"/>
    <p:sldId id="299" r:id="rId38"/>
    <p:sldId id="298" r:id="rId39"/>
    <p:sldId id="301" r:id="rId40"/>
    <p:sldId id="300" r:id="rId41"/>
    <p:sldId id="302" r:id="rId42"/>
    <p:sldId id="281" r:id="rId43"/>
    <p:sldId id="288" r:id="rId4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661" autoAdjust="0"/>
    <p:restoredTop sz="71698" autoAdjust="0"/>
  </p:normalViewPr>
  <p:slideViewPr>
    <p:cSldViewPr snapToGrid="0">
      <p:cViewPr>
        <p:scale>
          <a:sx n="70" d="100"/>
          <a:sy n="70" d="100"/>
        </p:scale>
        <p:origin x="464" y="-10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46" Type="http://schemas.openxmlformats.org/officeDocument/2006/relationships/presProps" Target="presProps.xml"/><Relationship Id="rId47" Type="http://schemas.openxmlformats.org/officeDocument/2006/relationships/viewProps" Target="viewProps.xml"/><Relationship Id="rId48" Type="http://schemas.openxmlformats.org/officeDocument/2006/relationships/theme" Target="theme/theme1.xml"/><Relationship Id="rId49"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33B4792-01E9-42FC-9F94-940C0987F98B}" type="datetimeFigureOut">
              <a:rPr lang="zh-CN" altLang="en-US" smtClean="0"/>
              <a:t>15/11/19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369606A-AD20-42B9-98D8-10A5A599E2F2}" type="slidenum">
              <a:rPr lang="zh-CN" altLang="en-US" smtClean="0"/>
              <a:t>‹#›</a:t>
            </a:fld>
            <a:endParaRPr lang="zh-CN" altLang="en-US"/>
          </a:p>
        </p:txBody>
      </p:sp>
    </p:spTree>
    <p:extLst>
      <p:ext uri="{BB962C8B-B14F-4D97-AF65-F5344CB8AC3E}">
        <p14:creationId xmlns:p14="http://schemas.microsoft.com/office/powerpoint/2010/main" val="16908843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Good morning</a:t>
            </a:r>
            <a:r>
              <a:rPr lang="en-US" altLang="zh-CN" baseline="0" dirty="0" smtClean="0"/>
              <a:t> every one, I am </a:t>
            </a:r>
            <a:r>
              <a:rPr lang="en-US" altLang="zh-CN" baseline="0" dirty="0" err="1" smtClean="0"/>
              <a:t>ZhangHan</a:t>
            </a:r>
            <a:r>
              <a:rPr lang="en-US" altLang="zh-CN" baseline="0" dirty="0" smtClean="0"/>
              <a:t> from Tsinghua University, My Research Interests are Transport protocol , Scheduling and </a:t>
            </a:r>
            <a:r>
              <a:rPr lang="en-US" altLang="zh-CN" baseline="0" dirty="0" err="1" smtClean="0"/>
              <a:t>Virutual</a:t>
            </a:r>
            <a:r>
              <a:rPr lang="en-US" altLang="zh-CN" baseline="0" dirty="0" smtClean="0"/>
              <a:t> transport.</a:t>
            </a:r>
          </a:p>
          <a:p>
            <a:r>
              <a:rPr lang="en-US" altLang="zh-CN" baseline="0" dirty="0" smtClean="0"/>
              <a:t>Today my topic is </a:t>
            </a:r>
            <a:r>
              <a:rPr lang="en-US" altLang="zh-CN" sz="1200" b="1" dirty="0" smtClean="0">
                <a:latin typeface="微软雅黑" panose="020B0503020204020204" pitchFamily="34" charset="-122"/>
                <a:ea typeface="微软雅黑" panose="020B0503020204020204" pitchFamily="34" charset="-122"/>
              </a:rPr>
              <a:t>More Load, More Differentiation-a Design Principle for Deadline-Aware Flow Control in DCNs. In this paper,</a:t>
            </a:r>
            <a:r>
              <a:rPr lang="en-US" altLang="zh-CN" sz="1200" b="1" baseline="0" dirty="0" smtClean="0">
                <a:latin typeface="微软雅黑" panose="020B0503020204020204" pitchFamily="34" charset="-122"/>
                <a:ea typeface="微软雅黑" panose="020B0503020204020204" pitchFamily="34" charset="-122"/>
              </a:rPr>
              <a:t> </a:t>
            </a:r>
            <a:r>
              <a:rPr lang="en-US" altLang="zh-CN" sz="1200" b="1" dirty="0" smtClean="0">
                <a:latin typeface="微软雅黑" panose="020B0503020204020204" pitchFamily="34" charset="-122"/>
                <a:ea typeface="微软雅黑" panose="020B0503020204020204" pitchFamily="34" charset="-122"/>
              </a:rPr>
              <a:t>We proposal a principle</a:t>
            </a:r>
            <a:r>
              <a:rPr lang="en-US" altLang="zh-CN" sz="1200" b="1" baseline="0" dirty="0" smtClean="0">
                <a:latin typeface="微软雅黑" panose="020B0503020204020204" pitchFamily="34" charset="-122"/>
                <a:ea typeface="微软雅黑" panose="020B0503020204020204" pitchFamily="34" charset="-122"/>
              </a:rPr>
              <a:t> of designing the deadline aware congestion control protocol and we design a flow control protocol to solve the problem of congestion in DCNs.</a:t>
            </a:r>
            <a:r>
              <a:rPr lang="en-US" altLang="zh-CN" sz="1200" b="1" dirty="0" smtClean="0">
                <a:latin typeface="微软雅黑" panose="020B0503020204020204" pitchFamily="34" charset="-122"/>
                <a:ea typeface="微软雅黑" panose="020B0503020204020204" pitchFamily="34" charset="-122"/>
              </a:rPr>
              <a:t/>
            </a:r>
            <a:br>
              <a:rPr lang="en-US" altLang="zh-CN" sz="1200" b="1" dirty="0" smtClean="0">
                <a:latin typeface="微软雅黑" panose="020B0503020204020204" pitchFamily="34" charset="-122"/>
                <a:ea typeface="微软雅黑" panose="020B0503020204020204" pitchFamily="34" charset="-122"/>
              </a:rPr>
            </a:br>
            <a:endParaRPr lang="zh-CN" altLang="en-US" dirty="0" smtClean="0"/>
          </a:p>
          <a:p>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fld id="{4369606A-AD20-42B9-98D8-10A5A599E2F2}" type="slidenum">
              <a:rPr lang="zh-CN" altLang="en-US" smtClean="0"/>
              <a:t>1</a:t>
            </a:fld>
            <a:endParaRPr lang="zh-CN" altLang="en-US"/>
          </a:p>
        </p:txBody>
      </p:sp>
    </p:spTree>
    <p:extLst>
      <p:ext uri="{BB962C8B-B14F-4D97-AF65-F5344CB8AC3E}">
        <p14:creationId xmlns:p14="http://schemas.microsoft.com/office/powerpoint/2010/main" val="31703181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Let</a:t>
            </a:r>
            <a:r>
              <a:rPr lang="zh-CN" altLang="en-US" dirty="0" smtClean="0"/>
              <a:t>‘</a:t>
            </a:r>
            <a:r>
              <a:rPr lang="en-US" altLang="zh-CN" dirty="0" smtClean="0"/>
              <a:t>s have a small</a:t>
            </a:r>
            <a:r>
              <a:rPr lang="en-US" altLang="zh-CN" baseline="0" dirty="0" smtClean="0"/>
              <a:t> example of the gamma correction function. The gamma correction function is p = d power of alpha divide by 2. </a:t>
            </a:r>
          </a:p>
          <a:p>
            <a:r>
              <a:rPr lang="en-US" altLang="zh-CN" baseline="0" dirty="0" smtClean="0"/>
              <a:t>The we define </a:t>
            </a:r>
            <a:r>
              <a:rPr lang="en-US" altLang="zh-CN" baseline="0" dirty="0" err="1" smtClean="0"/>
              <a:t>pd</a:t>
            </a:r>
            <a:r>
              <a:rPr lang="en-US" altLang="zh-CN" baseline="0" dirty="0" smtClean="0"/>
              <a:t> function , it is the difference between d1 power of alpha and d2 power of alpha.</a:t>
            </a:r>
          </a:p>
          <a:p>
            <a:r>
              <a:rPr lang="en-US" altLang="zh-CN" dirty="0" smtClean="0"/>
              <a:t>To explain</a:t>
            </a:r>
            <a:r>
              <a:rPr lang="en-US" altLang="zh-CN" baseline="0" dirty="0" smtClean="0"/>
              <a:t> the reason, we just paint two curves that d=0.4 and d=0.6, their value of </a:t>
            </a:r>
            <a:r>
              <a:rPr lang="en-US" altLang="zh-CN" baseline="0" dirty="0" err="1" smtClean="0"/>
              <a:t>pd</a:t>
            </a:r>
            <a:r>
              <a:rPr lang="en-US" altLang="zh-CN" baseline="0" dirty="0" smtClean="0"/>
              <a:t> function is as the right figure shows.</a:t>
            </a:r>
          </a:p>
          <a:p>
            <a:r>
              <a:rPr lang="en-US" altLang="zh-CN" baseline="0" dirty="0" smtClean="0"/>
              <a:t>From the figure we can see that, when alpha equals to 0.4 , </a:t>
            </a:r>
            <a:r>
              <a:rPr lang="en-US" altLang="zh-CN" baseline="0" dirty="0" err="1" smtClean="0"/>
              <a:t>pd</a:t>
            </a:r>
            <a:r>
              <a:rPr lang="en-US" altLang="zh-CN" baseline="0" dirty="0" smtClean="0"/>
              <a:t> is 0.116  and when alpha is 0.6, </a:t>
            </a:r>
            <a:r>
              <a:rPr lang="en-US" altLang="zh-CN" baseline="0" dirty="0" err="1" smtClean="0"/>
              <a:t>pd</a:t>
            </a:r>
            <a:r>
              <a:rPr lang="en-US" altLang="zh-CN" baseline="0" dirty="0" smtClean="0"/>
              <a:t> is 0.079</a:t>
            </a:r>
          </a:p>
          <a:p>
            <a:r>
              <a:rPr lang="en-US" altLang="zh-CN" baseline="0" dirty="0" smtClean="0"/>
              <a:t>Ad when </a:t>
            </a:r>
            <a:r>
              <a:rPr lang="en-US" altLang="zh-CN" baseline="0" dirty="0" err="1" smtClean="0"/>
              <a:t>pd</a:t>
            </a:r>
            <a:r>
              <a:rPr lang="en-US" altLang="zh-CN" baseline="0" dirty="0" smtClean="0"/>
              <a:t> is 0.9 it is 0.019</a:t>
            </a:r>
          </a:p>
          <a:p>
            <a:r>
              <a:rPr lang="en-US" altLang="zh-CN" baseline="0" dirty="0" smtClean="0"/>
              <a:t>That is the value of </a:t>
            </a:r>
            <a:r>
              <a:rPr lang="en-US" altLang="zh-CN" baseline="0" dirty="0" err="1" smtClean="0"/>
              <a:t>pd</a:t>
            </a:r>
            <a:r>
              <a:rPr lang="en-US" altLang="zh-CN" baseline="0" dirty="0" smtClean="0"/>
              <a:t> increases first and then decreases!</a:t>
            </a:r>
            <a:endParaRPr lang="zh-CN" altLang="en-US" dirty="0"/>
          </a:p>
        </p:txBody>
      </p:sp>
      <p:sp>
        <p:nvSpPr>
          <p:cNvPr id="4" name="灯片编号占位符 3"/>
          <p:cNvSpPr>
            <a:spLocks noGrp="1"/>
          </p:cNvSpPr>
          <p:nvPr>
            <p:ph type="sldNum" sz="quarter" idx="10"/>
          </p:nvPr>
        </p:nvSpPr>
        <p:spPr/>
        <p:txBody>
          <a:bodyPr/>
          <a:lstStyle/>
          <a:p>
            <a:fld id="{4369606A-AD20-42B9-98D8-10A5A599E2F2}" type="slidenum">
              <a:rPr lang="zh-CN" altLang="en-US" smtClean="0"/>
              <a:t>10</a:t>
            </a:fld>
            <a:endParaRPr lang="zh-CN" altLang="en-US"/>
          </a:p>
        </p:txBody>
      </p:sp>
    </p:spTree>
    <p:extLst>
      <p:ext uri="{BB962C8B-B14F-4D97-AF65-F5344CB8AC3E}">
        <p14:creationId xmlns:p14="http://schemas.microsoft.com/office/powerpoint/2010/main" val="21732229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Indeed,</a:t>
            </a:r>
            <a:r>
              <a:rPr lang="en-US" altLang="zh-CN" baseline="0" dirty="0" smtClean="0"/>
              <a:t> with the increasing of congestion, the value of the penalty function should increase all the time.</a:t>
            </a:r>
          </a:p>
          <a:p>
            <a:r>
              <a:rPr lang="en-US" altLang="zh-CN" baseline="0" dirty="0" smtClean="0"/>
              <a:t>Because of this, we proposal two principle:</a:t>
            </a:r>
          </a:p>
          <a:p>
            <a:pPr marL="0" indent="0">
              <a:buNone/>
            </a:pPr>
            <a:r>
              <a:rPr lang="en-US" altLang="zh-CN" dirty="0" smtClean="0">
                <a:solidFill>
                  <a:srgbClr val="FF0000"/>
                </a:solidFill>
                <a:latin typeface="微软雅黑" panose="020B0503020204020204" pitchFamily="34" charset="-122"/>
                <a:ea typeface="微软雅黑" panose="020B0503020204020204" pitchFamily="34" charset="-122"/>
              </a:rPr>
              <a:t>Principle of Imminence (PI)</a:t>
            </a:r>
            <a:endParaRPr lang="en-US" altLang="zh-CN" dirty="0" smtClean="0">
              <a:latin typeface="微软雅黑" panose="020B0503020204020204" pitchFamily="34" charset="-122"/>
              <a:ea typeface="微软雅黑" panose="020B0503020204020204" pitchFamily="34" charset="-122"/>
            </a:endParaRPr>
          </a:p>
          <a:p>
            <a:pPr marL="0" indent="0">
              <a:buNone/>
            </a:pPr>
            <a:r>
              <a:rPr lang="en-US" altLang="zh-CN" dirty="0" smtClean="0">
                <a:latin typeface="微软雅黑" panose="020B0503020204020204" pitchFamily="34" charset="-122"/>
                <a:ea typeface="微软雅黑" panose="020B0503020204020204" pitchFamily="34" charset="-122"/>
              </a:rPr>
              <a:t>The rate of a more imminent flow should be higher than that of a less imminent flow</a:t>
            </a:r>
          </a:p>
          <a:p>
            <a:r>
              <a:rPr lang="en-US" altLang="zh-CN" dirty="0" smtClean="0"/>
              <a:t> This principle</a:t>
            </a:r>
            <a:r>
              <a:rPr lang="en-US" altLang="zh-CN" baseline="0" dirty="0" smtClean="0"/>
              <a:t> is that we should differentiate flow which has different value of penalty function.</a:t>
            </a:r>
          </a:p>
          <a:p>
            <a:r>
              <a:rPr lang="en-US" altLang="zh-CN" baseline="0" dirty="0" smtClean="0"/>
              <a:t>This principle has already implemented in D3 and D2TCP.</a:t>
            </a:r>
          </a:p>
          <a:p>
            <a:pPr marL="0" indent="0">
              <a:lnSpc>
                <a:spcPct val="110000"/>
              </a:lnSpc>
              <a:buNone/>
            </a:pPr>
            <a:r>
              <a:rPr lang="en-US" altLang="zh-CN" baseline="0" dirty="0" smtClean="0"/>
              <a:t>Then we create the principle of </a:t>
            </a:r>
            <a:r>
              <a:rPr lang="en-US" altLang="zh-CN" sz="1400" dirty="0" smtClean="0">
                <a:latin typeface="微软雅黑" panose="020B0503020204020204" pitchFamily="34" charset="-122"/>
                <a:ea typeface="微软雅黑" panose="020B0503020204020204" pitchFamily="34" charset="-122"/>
              </a:rPr>
              <a:t>T</a:t>
            </a:r>
          </a:p>
          <a:p>
            <a:pPr marL="0" indent="0">
              <a:lnSpc>
                <a:spcPct val="110000"/>
              </a:lnSpc>
              <a:buNone/>
            </a:pPr>
            <a:r>
              <a:rPr lang="en-US" altLang="zh-CN" sz="1400" dirty="0" smtClean="0">
                <a:latin typeface="微软雅黑" panose="020B0503020204020204" pitchFamily="34" charset="-122"/>
                <a:ea typeface="微软雅黑" panose="020B0503020204020204" pitchFamily="34" charset="-122"/>
              </a:rPr>
              <a:t>he more heavier the load is, the greater differentiation between flow rates should be made</a:t>
            </a:r>
          </a:p>
          <a:p>
            <a:pPr marL="0" indent="0">
              <a:buNone/>
            </a:pPr>
            <a:endParaRPr lang="en-US" altLang="zh-CN" sz="1400" dirty="0" smtClean="0">
              <a:latin typeface="微软雅黑" panose="020B0503020204020204" pitchFamily="34" charset="-122"/>
              <a:ea typeface="微软雅黑" panose="020B0503020204020204" pitchFamily="34" charset="-122"/>
            </a:endParaRPr>
          </a:p>
          <a:p>
            <a:pPr>
              <a:buFont typeface="Wingdings" panose="05000000000000000000" pitchFamily="2" charset="2"/>
              <a:buChar char="u"/>
            </a:pPr>
            <a:r>
              <a:rPr lang="en-US" altLang="zh-CN" sz="1200" dirty="0" smtClean="0">
                <a:latin typeface="微软雅黑" panose="020B0503020204020204" pitchFamily="34" charset="-122"/>
                <a:ea typeface="微软雅黑" panose="020B0503020204020204" pitchFamily="34" charset="-122"/>
              </a:rPr>
              <a:t>heavier loads may be regarded, in a plausible way, as evenly reducing the bandwidth each flow can get</a:t>
            </a:r>
          </a:p>
          <a:p>
            <a:pPr>
              <a:buFont typeface="Wingdings" panose="05000000000000000000" pitchFamily="2" charset="2"/>
              <a:buChar char="u"/>
            </a:pPr>
            <a:r>
              <a:rPr lang="en-US" altLang="zh-CN" sz="1200" dirty="0" smtClean="0">
                <a:latin typeface="微软雅黑" panose="020B0503020204020204" pitchFamily="34" charset="-122"/>
                <a:ea typeface="微软雅黑" panose="020B0503020204020204" pitchFamily="34" charset="-122"/>
              </a:rPr>
              <a:t>Then to meet the tight deadlines as much as possible, some flows should seize some bandwidth from the </a:t>
            </a:r>
            <a:r>
              <a:rPr lang="en-US" altLang="zh-CN" baseline="0" dirty="0" smtClean="0"/>
              <a:t>PD  </a:t>
            </a:r>
          </a:p>
          <a:p>
            <a:pPr>
              <a:buFont typeface="Wingdings" panose="05000000000000000000" pitchFamily="2" charset="2"/>
              <a:buChar char="u"/>
            </a:pPr>
            <a:r>
              <a:rPr lang="en-US" altLang="zh-CN" baseline="0" dirty="0" smtClean="0"/>
              <a:t>The ideal curve should look like this.</a:t>
            </a:r>
            <a:endParaRPr lang="zh-CN" altLang="en-US" dirty="0"/>
          </a:p>
        </p:txBody>
      </p:sp>
      <p:sp>
        <p:nvSpPr>
          <p:cNvPr id="4" name="灯片编号占位符 3"/>
          <p:cNvSpPr>
            <a:spLocks noGrp="1"/>
          </p:cNvSpPr>
          <p:nvPr>
            <p:ph type="sldNum" sz="quarter" idx="10"/>
          </p:nvPr>
        </p:nvSpPr>
        <p:spPr/>
        <p:txBody>
          <a:bodyPr/>
          <a:lstStyle/>
          <a:p>
            <a:fld id="{4369606A-AD20-42B9-98D8-10A5A599E2F2}" type="slidenum">
              <a:rPr lang="zh-CN" altLang="en-US" smtClean="0"/>
              <a:t>11</a:t>
            </a:fld>
            <a:endParaRPr lang="zh-CN" altLang="en-US"/>
          </a:p>
        </p:txBody>
      </p:sp>
    </p:spTree>
    <p:extLst>
      <p:ext uri="{BB962C8B-B14F-4D97-AF65-F5344CB8AC3E}">
        <p14:creationId xmlns:p14="http://schemas.microsoft.com/office/powerpoint/2010/main" val="1870914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To formalize</a:t>
            </a:r>
            <a:r>
              <a:rPr lang="en-US" altLang="zh-CN" baseline="0" dirty="0" smtClean="0"/>
              <a:t> of this, we  have </a:t>
            </a:r>
            <a:r>
              <a:rPr lang="en-US" altLang="zh-CN" sz="1200" b="1" dirty="0" smtClean="0">
                <a:latin typeface="微软雅黑" panose="020B0503020204020204" pitchFamily="34" charset="-122"/>
                <a:ea typeface="微软雅黑" panose="020B0503020204020204" pitchFamily="34" charset="-122"/>
              </a:rPr>
              <a:t>The sufficient and necessary condition for </a:t>
            </a:r>
            <a:r>
              <a:rPr lang="en-US" altLang="zh-CN" sz="1200" b="1" i="1" dirty="0" smtClean="0">
                <a:latin typeface="微软雅黑" panose="020B0503020204020204" pitchFamily="34" charset="-122"/>
                <a:ea typeface="微软雅黑" panose="020B0503020204020204" pitchFamily="34" charset="-122"/>
              </a:rPr>
              <a:t>r</a:t>
            </a:r>
            <a:r>
              <a:rPr lang="en-US" altLang="zh-CN" sz="1200" b="1" dirty="0" smtClean="0">
                <a:latin typeface="微软雅黑" panose="020B0503020204020204" pitchFamily="34" charset="-122"/>
                <a:ea typeface="微软雅黑" panose="020B0503020204020204" pitchFamily="34" charset="-122"/>
              </a:rPr>
              <a:t> to follow the above principles </a:t>
            </a:r>
            <a:r>
              <a:rPr lang="en-US" altLang="zh-CN" sz="1200" b="1" baseline="0" dirty="0" smtClean="0">
                <a:latin typeface="微软雅黑" panose="020B0503020204020204" pitchFamily="34" charset="-122"/>
                <a:ea typeface="微软雅黑" panose="020B0503020204020204" pitchFamily="34" charset="-122"/>
              </a:rPr>
              <a:t> that is r derivation of alpha larger than 0 and </a:t>
            </a:r>
          </a:p>
          <a:p>
            <a:r>
              <a:rPr lang="en-US" altLang="zh-CN" sz="1200" b="0" i="0" kern="1200" dirty="0" smtClean="0">
                <a:solidFill>
                  <a:schemeClr val="tx1"/>
                </a:solidFill>
                <a:effectLst/>
                <a:latin typeface="+mn-lt"/>
                <a:ea typeface="+mn-ea"/>
                <a:cs typeface="+mn-cs"/>
              </a:rPr>
              <a:t>To Two order partial derivative of d and alpha</a:t>
            </a:r>
            <a:r>
              <a:rPr lang="en-US" altLang="zh-CN" sz="1200" b="0" i="0" kern="1200" baseline="0" dirty="0" smtClean="0">
                <a:solidFill>
                  <a:schemeClr val="tx1"/>
                </a:solidFill>
                <a:effectLst/>
                <a:latin typeface="+mn-lt"/>
                <a:ea typeface="+mn-ea"/>
                <a:cs typeface="+mn-cs"/>
              </a:rPr>
              <a:t> larger than 0</a:t>
            </a:r>
            <a:endParaRPr lang="en-US" altLang="zh-CN" sz="1200" b="1" baseline="0" dirty="0" smtClean="0">
              <a:latin typeface="微软雅黑" panose="020B0503020204020204" pitchFamily="34" charset="-122"/>
              <a:ea typeface="微软雅黑" panose="020B0503020204020204" pitchFamily="34" charset="-122"/>
            </a:endParaRPr>
          </a:p>
          <a:p>
            <a:endParaRPr lang="zh-CN" altLang="en-US" dirty="0"/>
          </a:p>
        </p:txBody>
      </p:sp>
      <p:sp>
        <p:nvSpPr>
          <p:cNvPr id="4" name="灯片编号占位符 3"/>
          <p:cNvSpPr>
            <a:spLocks noGrp="1"/>
          </p:cNvSpPr>
          <p:nvPr>
            <p:ph type="sldNum" sz="quarter" idx="10"/>
          </p:nvPr>
        </p:nvSpPr>
        <p:spPr/>
        <p:txBody>
          <a:bodyPr/>
          <a:lstStyle/>
          <a:p>
            <a:fld id="{4369606A-AD20-42B9-98D8-10A5A599E2F2}" type="slidenum">
              <a:rPr lang="zh-CN" altLang="en-US" smtClean="0"/>
              <a:t>12</a:t>
            </a:fld>
            <a:endParaRPr lang="zh-CN" altLang="en-US"/>
          </a:p>
        </p:txBody>
      </p:sp>
    </p:spTree>
    <p:extLst>
      <p:ext uri="{BB962C8B-B14F-4D97-AF65-F5344CB8AC3E}">
        <p14:creationId xmlns:p14="http://schemas.microsoft.com/office/powerpoint/2010/main" val="16772715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For the third part,</a:t>
            </a:r>
            <a:r>
              <a:rPr lang="en-US" altLang="zh-CN" baseline="0" dirty="0" smtClean="0"/>
              <a:t> we begin our algorithm</a:t>
            </a:r>
          </a:p>
          <a:p>
            <a:endParaRPr lang="zh-CN" altLang="en-US" dirty="0"/>
          </a:p>
        </p:txBody>
      </p:sp>
      <p:sp>
        <p:nvSpPr>
          <p:cNvPr id="4" name="灯片编号占位符 3"/>
          <p:cNvSpPr>
            <a:spLocks noGrp="1"/>
          </p:cNvSpPr>
          <p:nvPr>
            <p:ph type="sldNum" sz="quarter" idx="10"/>
          </p:nvPr>
        </p:nvSpPr>
        <p:spPr/>
        <p:txBody>
          <a:bodyPr/>
          <a:lstStyle/>
          <a:p>
            <a:fld id="{4369606A-AD20-42B9-98D8-10A5A599E2F2}" type="slidenum">
              <a:rPr lang="zh-CN" altLang="en-US" smtClean="0"/>
              <a:t>13</a:t>
            </a:fld>
            <a:endParaRPr lang="zh-CN" altLang="en-US"/>
          </a:p>
        </p:txBody>
      </p:sp>
    </p:spTree>
    <p:extLst>
      <p:ext uri="{BB962C8B-B14F-4D97-AF65-F5344CB8AC3E}">
        <p14:creationId xmlns:p14="http://schemas.microsoft.com/office/powerpoint/2010/main" val="34519155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en-US" altLang="zh-CN" dirty="0" smtClean="0"/>
                  <a:t>First we define the</a:t>
                </a:r>
                <a:r>
                  <a:rPr lang="en-US" altLang="zh-CN" baseline="0" dirty="0" smtClean="0"/>
                  <a:t> LPD algorithm</a:t>
                </a:r>
              </a:p>
              <a:p>
                <a:r>
                  <a:rPr lang="en-US" altLang="zh-CN" baseline="0" dirty="0" smtClean="0"/>
                  <a:t>That is w^</a:t>
                </a:r>
              </a:p>
              <a:p>
                <a14:m>
                  <m:oMath xmlns:m="http://schemas.openxmlformats.org/officeDocument/2006/math">
                    <m:r>
                      <a:rPr lang="en-US" altLang="zh-CN" b="1" i="1" smtClean="0">
                        <a:solidFill>
                          <a:srgbClr val="FF0000"/>
                        </a:solidFill>
                        <a:latin typeface="Cambria Math" panose="02040503050406030204" pitchFamily="18" charset="0"/>
                      </a:rPr>
                      <m:t>𝒇</m:t>
                    </m:r>
                  </m:oMath>
                </a14:m>
                <a:r>
                  <a:rPr lang="en-US" altLang="zh-CN" b="1" dirty="0" smtClean="0">
                    <a:solidFill>
                      <a:srgbClr val="FF0000"/>
                    </a:solidFill>
                    <a:latin typeface="微软雅黑" panose="020B0503020204020204" pitchFamily="34" charset="-122"/>
                    <a:ea typeface="微软雅黑" panose="020B0503020204020204" pitchFamily="34" charset="-122"/>
                  </a:rPr>
                  <a:t> =</a:t>
                </a:r>
                <a:r>
                  <a:rPr lang="zh-CN" altLang="en-US" b="1" dirty="0">
                    <a:solidFill>
                      <a:srgbClr val="FF0000"/>
                    </a:solidFill>
                    <a:latin typeface="微软雅黑" panose="020B0503020204020204" pitchFamily="34" charset="-122"/>
                    <a:ea typeface="微软雅黑" panose="020B0503020204020204" pitchFamily="34" charset="-122"/>
                  </a:rPr>
                  <a:t>𝜶</a:t>
                </a:r>
                <a:r>
                  <a:rPr lang="en-US" altLang="zh-CN" b="1" dirty="0" smtClean="0">
                    <a:solidFill>
                      <a:srgbClr val="FF0000"/>
                    </a:solidFill>
                    <a:latin typeface="微软雅黑" panose="020B0503020204020204" pitchFamily="34" charset="-122"/>
                    <a:ea typeface="微软雅黑" panose="020B0503020204020204" pitchFamily="34" charset="-122"/>
                  </a:rPr>
                  <a:t>/d</a:t>
                </a:r>
                <a:r>
                  <a:rPr lang="en-US" altLang="zh-CN" b="1" dirty="0" smtClean="0">
                    <a:latin typeface="微软雅黑" panose="020B0503020204020204" pitchFamily="34" charset="-122"/>
                    <a:ea typeface="微软雅黑" panose="020B0503020204020204" pitchFamily="34" charset="-122"/>
                  </a:rPr>
                  <a:t>, where </a:t>
                </a:r>
                <a14:m>
                  <m:oMath xmlns:m="http://schemas.openxmlformats.org/officeDocument/2006/math">
                    <m:r>
                      <a:rPr lang="el-GR" altLang="zh-CN" b="1" i="1">
                        <a:latin typeface="Cambria Math" panose="02040503050406030204" pitchFamily="18" charset="0"/>
                        <a:ea typeface="微软雅黑" panose="020B0503020204020204" pitchFamily="34" charset="-122"/>
                      </a:rPr>
                      <m:t>𝜶</m:t>
                    </m:r>
                  </m:oMath>
                </a14:m>
                <a:r>
                  <a:rPr lang="en-US" altLang="zh-CN" b="1" dirty="0" smtClean="0">
                    <a:latin typeface="微软雅黑" panose="020B0503020204020204" pitchFamily="34" charset="-122"/>
                    <a:ea typeface="微软雅黑" panose="020B0503020204020204" pitchFamily="34" charset="-122"/>
                  </a:rPr>
                  <a:t> is the traffic loader factor, and d is the deadline imminence factor</a:t>
                </a:r>
              </a:p>
              <a:p>
                <a:r>
                  <a:rPr lang="en-US" altLang="zh-CN" b="1" dirty="0">
                    <a:latin typeface="微软雅黑" panose="020B0503020204020204" pitchFamily="34" charset="-122"/>
                    <a:ea typeface="微软雅黑" panose="020B0503020204020204" pitchFamily="34" charset="-122"/>
                  </a:rPr>
                  <a:t>Since </a:t>
                </a:r>
                <a14:m>
                  <m:oMath xmlns:m="http://schemas.openxmlformats.org/officeDocument/2006/math">
                    <m:r>
                      <a:rPr lang="en-US" altLang="zh-CN" b="1" i="1">
                        <a:latin typeface="Cambria Math" panose="02040503050406030204" pitchFamily="18" charset="0"/>
                      </a:rPr>
                      <m:t>𝒇</m:t>
                    </m:r>
                  </m:oMath>
                </a14:m>
                <a:r>
                  <a:rPr lang="en-US" altLang="zh-CN" b="1" i="1" dirty="0">
                    <a:latin typeface="微软雅黑" panose="020B0503020204020204" pitchFamily="34" charset="-122"/>
                    <a:ea typeface="微软雅黑" panose="020B0503020204020204" pitchFamily="34" charset="-122"/>
                  </a:rPr>
                  <a:t> </a:t>
                </a:r>
                <a:r>
                  <a:rPr lang="en-US" altLang="zh-CN" b="1" dirty="0">
                    <a:latin typeface="微软雅黑" panose="020B0503020204020204" pitchFamily="34" charset="-122"/>
                    <a:ea typeface="微软雅黑" panose="020B0503020204020204" pitchFamily="34" charset="-122"/>
                  </a:rPr>
                  <a:t>is proportional to </a:t>
                </a:r>
                <a:r>
                  <a:rPr lang="en-US" altLang="zh-CN" b="1" i="1" dirty="0">
                    <a:latin typeface="微软雅黑" panose="020B0503020204020204" pitchFamily="34" charset="-122"/>
                    <a:ea typeface="微软雅黑" panose="020B0503020204020204" pitchFamily="34" charset="-122"/>
                  </a:rPr>
                  <a:t>α</a:t>
                </a:r>
                <a:r>
                  <a:rPr lang="en-US" altLang="zh-CN" b="1" dirty="0">
                    <a:latin typeface="微软雅黑" panose="020B0503020204020204" pitchFamily="34" charset="-122"/>
                    <a:ea typeface="微软雅黑" panose="020B0503020204020204" pitchFamily="34" charset="-122"/>
                  </a:rPr>
                  <a:t>, we call </a:t>
                </a:r>
                <a:r>
                  <a:rPr lang="en-US" altLang="zh-CN" b="1" dirty="0" smtClean="0">
                    <a:latin typeface="微软雅黑" panose="020B0503020204020204" pitchFamily="34" charset="-122"/>
                    <a:ea typeface="微软雅黑" panose="020B0503020204020204" pitchFamily="34" charset="-122"/>
                  </a:rPr>
                  <a:t>this algorithm</a:t>
                </a:r>
                <a:r>
                  <a:rPr lang="en-US" altLang="zh-CN" b="1" dirty="0" smtClean="0">
                    <a:solidFill>
                      <a:srgbClr val="FF0000"/>
                    </a:solidFill>
                    <a:latin typeface="微软雅黑" panose="020B0503020204020204" pitchFamily="34" charset="-122"/>
                    <a:ea typeface="微软雅黑" panose="020B0503020204020204" pitchFamily="34" charset="-122"/>
                  </a:rPr>
                  <a:t> </a:t>
                </a:r>
                <a:r>
                  <a:rPr lang="en-US" altLang="zh-CN" b="1" dirty="0">
                    <a:solidFill>
                      <a:srgbClr val="FF0000"/>
                    </a:solidFill>
                    <a:latin typeface="微软雅黑" panose="020B0503020204020204" pitchFamily="34" charset="-122"/>
                    <a:ea typeface="微软雅黑" panose="020B0503020204020204" pitchFamily="34" charset="-122"/>
                  </a:rPr>
                  <a:t>Load Proportional </a:t>
                </a:r>
                <a:r>
                  <a:rPr lang="en-US" altLang="zh-CN" b="1" dirty="0" smtClean="0">
                    <a:solidFill>
                      <a:srgbClr val="FF0000"/>
                    </a:solidFill>
                    <a:latin typeface="微软雅黑" panose="020B0503020204020204" pitchFamily="34" charset="-122"/>
                    <a:ea typeface="微软雅黑" panose="020B0503020204020204" pitchFamily="34" charset="-122"/>
                  </a:rPr>
                  <a:t>Differentiation(LPD)</a:t>
                </a:r>
              </a:p>
              <a:p>
                <a:r>
                  <a:rPr lang="en-US" altLang="zh-CN" b="1" dirty="0" smtClean="0">
                    <a:latin typeface="微软雅黑" panose="020B0503020204020204" pitchFamily="34" charset="-122"/>
                    <a:ea typeface="微软雅黑" panose="020B0503020204020204" pitchFamily="34" charset="-122"/>
                  </a:rPr>
                  <a:t>For example, LPD-t uses </a:t>
                </a:r>
                <a:r>
                  <a:rPr lang="en-US" altLang="zh-CN" b="1" dirty="0">
                    <a:latin typeface="微软雅黑" panose="020B0503020204020204" pitchFamily="34" charset="-122"/>
                    <a:ea typeface="微软雅黑" panose="020B0503020204020204" pitchFamily="34" charset="-122"/>
                  </a:rPr>
                  <a:t>a </a:t>
                </a:r>
                <a:r>
                  <a:rPr lang="en-US" altLang="zh-CN" b="1" dirty="0" smtClean="0">
                    <a:latin typeface="微软雅黑" panose="020B0503020204020204" pitchFamily="34" charset="-122"/>
                    <a:ea typeface="微软雅黑" panose="020B0503020204020204" pitchFamily="34" charset="-122"/>
                  </a:rPr>
                  <a:t>simple imminence </a:t>
                </a:r>
                <a:r>
                  <a:rPr lang="en-US" altLang="zh-CN" b="1" dirty="0">
                    <a:latin typeface="微软雅黑" panose="020B0503020204020204" pitchFamily="34" charset="-122"/>
                    <a:ea typeface="微软雅黑" panose="020B0503020204020204" pitchFamily="34" charset="-122"/>
                  </a:rPr>
                  <a:t>factor d = </a:t>
                </a:r>
                <a:r>
                  <a:rPr lang="en-US" altLang="zh-CN" b="1" i="1" dirty="0" err="1">
                    <a:latin typeface="微软雅黑" panose="020B0503020204020204" pitchFamily="34" charset="-122"/>
                    <a:ea typeface="微软雅黑" panose="020B0503020204020204" pitchFamily="34" charset="-122"/>
                  </a:rPr>
                  <a:t>t</a:t>
                </a:r>
                <a:r>
                  <a:rPr lang="en-US" altLang="zh-CN" b="1" baseline="-25000" dirty="0" err="1">
                    <a:latin typeface="微软雅黑" panose="020B0503020204020204" pitchFamily="34" charset="-122"/>
                    <a:ea typeface="微软雅黑" panose="020B0503020204020204" pitchFamily="34" charset="-122"/>
                  </a:rPr>
                  <a:t>max</a:t>
                </a:r>
                <a:r>
                  <a:rPr lang="en-US" altLang="zh-CN" b="1" dirty="0">
                    <a:latin typeface="微软雅黑" panose="020B0503020204020204" pitchFamily="34" charset="-122"/>
                    <a:ea typeface="微软雅黑" panose="020B0503020204020204" pitchFamily="34" charset="-122"/>
                  </a:rPr>
                  <a:t>/</a:t>
                </a:r>
                <a:r>
                  <a:rPr lang="en-US" altLang="zh-CN" b="1" i="1" dirty="0">
                    <a:latin typeface="微软雅黑" panose="020B0503020204020204" pitchFamily="34" charset="-122"/>
                    <a:ea typeface="微软雅黑" panose="020B0503020204020204" pitchFamily="34" charset="-122"/>
                  </a:rPr>
                  <a:t>t</a:t>
                </a:r>
                <a:r>
                  <a:rPr lang="en-US" altLang="zh-CN" b="1" dirty="0">
                    <a:latin typeface="微软雅黑" panose="020B0503020204020204" pitchFamily="34" charset="-122"/>
                    <a:ea typeface="微软雅黑" panose="020B0503020204020204" pitchFamily="34" charset="-122"/>
                  </a:rPr>
                  <a:t>, where </a:t>
                </a:r>
                <a:r>
                  <a:rPr lang="en-US" altLang="zh-CN" b="1" i="1" dirty="0">
                    <a:latin typeface="微软雅黑" panose="020B0503020204020204" pitchFamily="34" charset="-122"/>
                    <a:ea typeface="微软雅黑" panose="020B0503020204020204" pitchFamily="34" charset="-122"/>
                  </a:rPr>
                  <a:t>t</a:t>
                </a:r>
                <a:r>
                  <a:rPr lang="en-US" altLang="zh-CN" b="1" dirty="0">
                    <a:latin typeface="微软雅黑" panose="020B0503020204020204" pitchFamily="34" charset="-122"/>
                    <a:ea typeface="微软雅黑" panose="020B0503020204020204" pitchFamily="34" charset="-122"/>
                  </a:rPr>
                  <a:t> is the duration between a </a:t>
                </a:r>
                <a:r>
                  <a:rPr lang="en-US" altLang="zh-CN" b="1" dirty="0" smtClean="0">
                    <a:latin typeface="微软雅黑" panose="020B0503020204020204" pitchFamily="34" charset="-122"/>
                    <a:ea typeface="微软雅黑" panose="020B0503020204020204" pitchFamily="34" charset="-122"/>
                  </a:rPr>
                  <a:t>flow’s </a:t>
                </a:r>
                <a:r>
                  <a:rPr lang="en-US" altLang="zh-CN" b="1" dirty="0">
                    <a:latin typeface="微软雅黑" panose="020B0503020204020204" pitchFamily="34" charset="-122"/>
                    <a:ea typeface="微软雅黑" panose="020B0503020204020204" pitchFamily="34" charset="-122"/>
                  </a:rPr>
                  <a:t>start time and its deadline, and </a:t>
                </a:r>
                <a:r>
                  <a:rPr lang="en-US" altLang="zh-CN" b="1" i="1" dirty="0" err="1">
                    <a:latin typeface="微软雅黑" panose="020B0503020204020204" pitchFamily="34" charset="-122"/>
                    <a:ea typeface="微软雅黑" panose="020B0503020204020204" pitchFamily="34" charset="-122"/>
                  </a:rPr>
                  <a:t>t</a:t>
                </a:r>
                <a:r>
                  <a:rPr lang="en-US" altLang="zh-CN" b="1" baseline="-25000" dirty="0" err="1">
                    <a:latin typeface="微软雅黑" panose="020B0503020204020204" pitchFamily="34" charset="-122"/>
                    <a:ea typeface="微软雅黑" panose="020B0503020204020204" pitchFamily="34" charset="-122"/>
                  </a:rPr>
                  <a:t>max</a:t>
                </a:r>
                <a:r>
                  <a:rPr lang="en-US" altLang="zh-CN" b="1" dirty="0">
                    <a:latin typeface="微软雅黑" panose="020B0503020204020204" pitchFamily="34" charset="-122"/>
                    <a:ea typeface="微软雅黑" panose="020B0503020204020204" pitchFamily="34" charset="-122"/>
                  </a:rPr>
                  <a:t> </a:t>
                </a:r>
                <a:r>
                  <a:rPr lang="en-US" altLang="zh-CN" b="1" dirty="0" smtClean="0">
                    <a:latin typeface="微软雅黑" panose="020B0503020204020204" pitchFamily="34" charset="-122"/>
                    <a:ea typeface="微软雅黑" panose="020B0503020204020204" pitchFamily="34" charset="-122"/>
                  </a:rPr>
                  <a:t>is the upper </a:t>
                </a:r>
                <a:r>
                  <a:rPr lang="en-US" altLang="zh-CN" b="1" dirty="0">
                    <a:latin typeface="微软雅黑" panose="020B0503020204020204" pitchFamily="34" charset="-122"/>
                    <a:ea typeface="微软雅黑" panose="020B0503020204020204" pitchFamily="34" charset="-122"/>
                  </a:rPr>
                  <a:t>bound of </a:t>
                </a:r>
                <a:r>
                  <a:rPr lang="en-US" altLang="zh-CN" b="1" i="1" dirty="0">
                    <a:latin typeface="微软雅黑" panose="020B0503020204020204" pitchFamily="34" charset="-122"/>
                    <a:ea typeface="微软雅黑" panose="020B0503020204020204" pitchFamily="34" charset="-122"/>
                  </a:rPr>
                  <a:t>t</a:t>
                </a:r>
                <a:r>
                  <a:rPr lang="en-US" altLang="zh-CN" b="1" dirty="0" smtClean="0">
                    <a:latin typeface="微软雅黑" panose="020B0503020204020204" pitchFamily="34" charset="-122"/>
                    <a:ea typeface="微软雅黑" panose="020B0503020204020204" pitchFamily="34" charset="-122"/>
                  </a:rPr>
                  <a:t>,</a:t>
                </a:r>
                <a:r>
                  <a:rPr lang="en-US" altLang="zh-CN" dirty="0"/>
                  <a:t/>
                </a:r>
                <a:br>
                  <a:rPr lang="en-US" altLang="zh-CN" dirty="0"/>
                </a:br>
                <a:endParaRPr lang="zh-CN" altLang="en-US" b="1" dirty="0">
                  <a:latin typeface="微软雅黑" panose="020B0503020204020204" pitchFamily="34" charset="-122"/>
                  <a:ea typeface="微软雅黑" panose="020B0503020204020204" pitchFamily="34" charset="-122"/>
                </a:endParaRPr>
              </a:p>
            </p:txBody>
          </p:sp>
        </mc:Choice>
        <mc:Fallback xmlns="">
          <p:sp>
            <p:nvSpPr>
              <p:cNvPr id="3" name="备注占位符 2"/>
              <p:cNvSpPr>
                <a:spLocks noGrp="1"/>
              </p:cNvSpPr>
              <p:nvPr>
                <p:ph type="body" idx="1"/>
              </p:nvPr>
            </p:nvSpPr>
            <p:spPr/>
            <p:txBody>
              <a:bodyPr/>
              <a:lstStyle/>
              <a:p>
                <a:r>
                  <a:rPr lang="en-US" altLang="zh-CN" dirty="0" smtClean="0"/>
                  <a:t>First we define the</a:t>
                </a:r>
                <a:r>
                  <a:rPr lang="en-US" altLang="zh-CN" baseline="0" dirty="0" smtClean="0"/>
                  <a:t> LPD algorithm</a:t>
                </a:r>
              </a:p>
              <a:p>
                <a:r>
                  <a:rPr lang="en-US" altLang="zh-CN" baseline="0" dirty="0" smtClean="0"/>
                  <a:t>That is w^</a:t>
                </a:r>
              </a:p>
              <a:p>
                <a:r>
                  <a:rPr lang="en-US" altLang="zh-CN" b="1" i="0" smtClean="0">
                    <a:solidFill>
                      <a:srgbClr val="FF0000"/>
                    </a:solidFill>
                    <a:latin typeface="Cambria Math" panose="02040503050406030204" pitchFamily="18" charset="0"/>
                  </a:rPr>
                  <a:t>𝒇</a:t>
                </a:r>
                <a:r>
                  <a:rPr lang="en-US" altLang="zh-CN" b="1" dirty="0" smtClean="0">
                    <a:solidFill>
                      <a:srgbClr val="FF0000"/>
                    </a:solidFill>
                    <a:latin typeface="微软雅黑" panose="020B0503020204020204" pitchFamily="34" charset="-122"/>
                    <a:ea typeface="微软雅黑" panose="020B0503020204020204" pitchFamily="34" charset="-122"/>
                  </a:rPr>
                  <a:t> =</a:t>
                </a:r>
                <a:r>
                  <a:rPr lang="zh-CN" altLang="en-US" b="1" dirty="0">
                    <a:solidFill>
                      <a:srgbClr val="FF0000"/>
                    </a:solidFill>
                    <a:latin typeface="微软雅黑" panose="020B0503020204020204" pitchFamily="34" charset="-122"/>
                    <a:ea typeface="微软雅黑" panose="020B0503020204020204" pitchFamily="34" charset="-122"/>
                  </a:rPr>
                  <a:t>𝜶</a:t>
                </a:r>
                <a:r>
                  <a:rPr lang="en-US" altLang="zh-CN" b="1" dirty="0" smtClean="0">
                    <a:solidFill>
                      <a:srgbClr val="FF0000"/>
                    </a:solidFill>
                    <a:latin typeface="微软雅黑" panose="020B0503020204020204" pitchFamily="34" charset="-122"/>
                    <a:ea typeface="微软雅黑" panose="020B0503020204020204" pitchFamily="34" charset="-122"/>
                  </a:rPr>
                  <a:t>/d</a:t>
                </a:r>
                <a:r>
                  <a:rPr lang="en-US" altLang="zh-CN" b="1" dirty="0" smtClean="0">
                    <a:latin typeface="微软雅黑" panose="020B0503020204020204" pitchFamily="34" charset="-122"/>
                    <a:ea typeface="微软雅黑" panose="020B0503020204020204" pitchFamily="34" charset="-122"/>
                  </a:rPr>
                  <a:t>, where </a:t>
                </a:r>
                <a:r>
                  <a:rPr lang="el-GR" altLang="zh-CN" b="1" i="0">
                    <a:latin typeface="Cambria Math" panose="02040503050406030204" pitchFamily="18" charset="0"/>
                    <a:ea typeface="微软雅黑" panose="020B0503020204020204" pitchFamily="34" charset="-122"/>
                  </a:rPr>
                  <a:t>𝜶</a:t>
                </a:r>
                <a:r>
                  <a:rPr lang="en-US" altLang="zh-CN" b="1" dirty="0" smtClean="0">
                    <a:latin typeface="微软雅黑" panose="020B0503020204020204" pitchFamily="34" charset="-122"/>
                    <a:ea typeface="微软雅黑" panose="020B0503020204020204" pitchFamily="34" charset="-122"/>
                  </a:rPr>
                  <a:t> is the traffic loader factor, and d is the deadline imminence factor</a:t>
                </a:r>
              </a:p>
              <a:p>
                <a:r>
                  <a:rPr lang="en-US" altLang="zh-CN" b="1" dirty="0">
                    <a:latin typeface="微软雅黑" panose="020B0503020204020204" pitchFamily="34" charset="-122"/>
                    <a:ea typeface="微软雅黑" panose="020B0503020204020204" pitchFamily="34" charset="-122"/>
                  </a:rPr>
                  <a:t>Since </a:t>
                </a:r>
                <a:r>
                  <a:rPr lang="en-US" altLang="zh-CN" b="1" i="0">
                    <a:latin typeface="Cambria Math" panose="02040503050406030204" pitchFamily="18" charset="0"/>
                  </a:rPr>
                  <a:t>𝒇</a:t>
                </a:r>
                <a:r>
                  <a:rPr lang="en-US" altLang="zh-CN" b="1" i="1" dirty="0">
                    <a:latin typeface="微软雅黑" panose="020B0503020204020204" pitchFamily="34" charset="-122"/>
                    <a:ea typeface="微软雅黑" panose="020B0503020204020204" pitchFamily="34" charset="-122"/>
                  </a:rPr>
                  <a:t> </a:t>
                </a:r>
                <a:r>
                  <a:rPr lang="en-US" altLang="zh-CN" b="1" dirty="0">
                    <a:latin typeface="微软雅黑" panose="020B0503020204020204" pitchFamily="34" charset="-122"/>
                    <a:ea typeface="微软雅黑" panose="020B0503020204020204" pitchFamily="34" charset="-122"/>
                  </a:rPr>
                  <a:t>is proportional to </a:t>
                </a:r>
                <a:r>
                  <a:rPr lang="en-US" altLang="zh-CN" b="1" i="1" dirty="0">
                    <a:latin typeface="微软雅黑" panose="020B0503020204020204" pitchFamily="34" charset="-122"/>
                    <a:ea typeface="微软雅黑" panose="020B0503020204020204" pitchFamily="34" charset="-122"/>
                  </a:rPr>
                  <a:t>α</a:t>
                </a:r>
                <a:r>
                  <a:rPr lang="en-US" altLang="zh-CN" b="1" dirty="0">
                    <a:latin typeface="微软雅黑" panose="020B0503020204020204" pitchFamily="34" charset="-122"/>
                    <a:ea typeface="微软雅黑" panose="020B0503020204020204" pitchFamily="34" charset="-122"/>
                  </a:rPr>
                  <a:t>, we call </a:t>
                </a:r>
                <a:r>
                  <a:rPr lang="en-US" altLang="zh-CN" b="1" dirty="0" smtClean="0">
                    <a:latin typeface="微软雅黑" panose="020B0503020204020204" pitchFamily="34" charset="-122"/>
                    <a:ea typeface="微软雅黑" panose="020B0503020204020204" pitchFamily="34" charset="-122"/>
                  </a:rPr>
                  <a:t>this algorithm</a:t>
                </a:r>
                <a:r>
                  <a:rPr lang="en-US" altLang="zh-CN" b="1" dirty="0" smtClean="0">
                    <a:solidFill>
                      <a:srgbClr val="FF0000"/>
                    </a:solidFill>
                    <a:latin typeface="微软雅黑" panose="020B0503020204020204" pitchFamily="34" charset="-122"/>
                    <a:ea typeface="微软雅黑" panose="020B0503020204020204" pitchFamily="34" charset="-122"/>
                  </a:rPr>
                  <a:t> </a:t>
                </a:r>
                <a:r>
                  <a:rPr lang="en-US" altLang="zh-CN" b="1" dirty="0">
                    <a:solidFill>
                      <a:srgbClr val="FF0000"/>
                    </a:solidFill>
                    <a:latin typeface="微软雅黑" panose="020B0503020204020204" pitchFamily="34" charset="-122"/>
                    <a:ea typeface="微软雅黑" panose="020B0503020204020204" pitchFamily="34" charset="-122"/>
                  </a:rPr>
                  <a:t>Load Proportional </a:t>
                </a:r>
                <a:r>
                  <a:rPr lang="en-US" altLang="zh-CN" b="1" dirty="0" smtClean="0">
                    <a:solidFill>
                      <a:srgbClr val="FF0000"/>
                    </a:solidFill>
                    <a:latin typeface="微软雅黑" panose="020B0503020204020204" pitchFamily="34" charset="-122"/>
                    <a:ea typeface="微软雅黑" panose="020B0503020204020204" pitchFamily="34" charset="-122"/>
                  </a:rPr>
                  <a:t>Differentiation(LPD)</a:t>
                </a:r>
              </a:p>
              <a:p>
                <a:r>
                  <a:rPr lang="en-US" altLang="zh-CN" b="1" dirty="0" smtClean="0">
                    <a:latin typeface="微软雅黑" panose="020B0503020204020204" pitchFamily="34" charset="-122"/>
                    <a:ea typeface="微软雅黑" panose="020B0503020204020204" pitchFamily="34" charset="-122"/>
                  </a:rPr>
                  <a:t>For example, LPD-t uses </a:t>
                </a:r>
                <a:r>
                  <a:rPr lang="en-US" altLang="zh-CN" b="1" dirty="0">
                    <a:latin typeface="微软雅黑" panose="020B0503020204020204" pitchFamily="34" charset="-122"/>
                    <a:ea typeface="微软雅黑" panose="020B0503020204020204" pitchFamily="34" charset="-122"/>
                  </a:rPr>
                  <a:t>a </a:t>
                </a:r>
                <a:r>
                  <a:rPr lang="en-US" altLang="zh-CN" b="1" dirty="0" smtClean="0">
                    <a:latin typeface="微软雅黑" panose="020B0503020204020204" pitchFamily="34" charset="-122"/>
                    <a:ea typeface="微软雅黑" panose="020B0503020204020204" pitchFamily="34" charset="-122"/>
                  </a:rPr>
                  <a:t>simple imminence </a:t>
                </a:r>
                <a:r>
                  <a:rPr lang="en-US" altLang="zh-CN" b="1" dirty="0">
                    <a:latin typeface="微软雅黑" panose="020B0503020204020204" pitchFamily="34" charset="-122"/>
                    <a:ea typeface="微软雅黑" panose="020B0503020204020204" pitchFamily="34" charset="-122"/>
                  </a:rPr>
                  <a:t>factor d = </a:t>
                </a:r>
                <a:r>
                  <a:rPr lang="en-US" altLang="zh-CN" b="1" i="1" dirty="0" err="1">
                    <a:latin typeface="微软雅黑" panose="020B0503020204020204" pitchFamily="34" charset="-122"/>
                    <a:ea typeface="微软雅黑" panose="020B0503020204020204" pitchFamily="34" charset="-122"/>
                  </a:rPr>
                  <a:t>t</a:t>
                </a:r>
                <a:r>
                  <a:rPr lang="en-US" altLang="zh-CN" b="1" baseline="-25000" dirty="0" err="1">
                    <a:latin typeface="微软雅黑" panose="020B0503020204020204" pitchFamily="34" charset="-122"/>
                    <a:ea typeface="微软雅黑" panose="020B0503020204020204" pitchFamily="34" charset="-122"/>
                  </a:rPr>
                  <a:t>max</a:t>
                </a:r>
                <a:r>
                  <a:rPr lang="en-US" altLang="zh-CN" b="1" dirty="0">
                    <a:latin typeface="微软雅黑" panose="020B0503020204020204" pitchFamily="34" charset="-122"/>
                    <a:ea typeface="微软雅黑" panose="020B0503020204020204" pitchFamily="34" charset="-122"/>
                  </a:rPr>
                  <a:t>/</a:t>
                </a:r>
                <a:r>
                  <a:rPr lang="en-US" altLang="zh-CN" b="1" i="1" dirty="0">
                    <a:latin typeface="微软雅黑" panose="020B0503020204020204" pitchFamily="34" charset="-122"/>
                    <a:ea typeface="微软雅黑" panose="020B0503020204020204" pitchFamily="34" charset="-122"/>
                  </a:rPr>
                  <a:t>t</a:t>
                </a:r>
                <a:r>
                  <a:rPr lang="en-US" altLang="zh-CN" b="1" dirty="0">
                    <a:latin typeface="微软雅黑" panose="020B0503020204020204" pitchFamily="34" charset="-122"/>
                    <a:ea typeface="微软雅黑" panose="020B0503020204020204" pitchFamily="34" charset="-122"/>
                  </a:rPr>
                  <a:t>, where </a:t>
                </a:r>
                <a:r>
                  <a:rPr lang="en-US" altLang="zh-CN" b="1" i="1" dirty="0">
                    <a:latin typeface="微软雅黑" panose="020B0503020204020204" pitchFamily="34" charset="-122"/>
                    <a:ea typeface="微软雅黑" panose="020B0503020204020204" pitchFamily="34" charset="-122"/>
                  </a:rPr>
                  <a:t>t</a:t>
                </a:r>
                <a:r>
                  <a:rPr lang="en-US" altLang="zh-CN" b="1" dirty="0">
                    <a:latin typeface="微软雅黑" panose="020B0503020204020204" pitchFamily="34" charset="-122"/>
                    <a:ea typeface="微软雅黑" panose="020B0503020204020204" pitchFamily="34" charset="-122"/>
                  </a:rPr>
                  <a:t> is the duration between a </a:t>
                </a:r>
                <a:r>
                  <a:rPr lang="en-US" altLang="zh-CN" b="1" dirty="0" smtClean="0">
                    <a:latin typeface="微软雅黑" panose="020B0503020204020204" pitchFamily="34" charset="-122"/>
                    <a:ea typeface="微软雅黑" panose="020B0503020204020204" pitchFamily="34" charset="-122"/>
                  </a:rPr>
                  <a:t>flow’s </a:t>
                </a:r>
                <a:r>
                  <a:rPr lang="en-US" altLang="zh-CN" b="1" dirty="0">
                    <a:latin typeface="微软雅黑" panose="020B0503020204020204" pitchFamily="34" charset="-122"/>
                    <a:ea typeface="微软雅黑" panose="020B0503020204020204" pitchFamily="34" charset="-122"/>
                  </a:rPr>
                  <a:t>start time and its deadline, and </a:t>
                </a:r>
                <a:r>
                  <a:rPr lang="en-US" altLang="zh-CN" b="1" i="1" dirty="0" err="1">
                    <a:latin typeface="微软雅黑" panose="020B0503020204020204" pitchFamily="34" charset="-122"/>
                    <a:ea typeface="微软雅黑" panose="020B0503020204020204" pitchFamily="34" charset="-122"/>
                  </a:rPr>
                  <a:t>t</a:t>
                </a:r>
                <a:r>
                  <a:rPr lang="en-US" altLang="zh-CN" b="1" baseline="-25000" dirty="0" err="1">
                    <a:latin typeface="微软雅黑" panose="020B0503020204020204" pitchFamily="34" charset="-122"/>
                    <a:ea typeface="微软雅黑" panose="020B0503020204020204" pitchFamily="34" charset="-122"/>
                  </a:rPr>
                  <a:t>max</a:t>
                </a:r>
                <a:r>
                  <a:rPr lang="en-US" altLang="zh-CN" b="1" dirty="0">
                    <a:latin typeface="微软雅黑" panose="020B0503020204020204" pitchFamily="34" charset="-122"/>
                    <a:ea typeface="微软雅黑" panose="020B0503020204020204" pitchFamily="34" charset="-122"/>
                  </a:rPr>
                  <a:t> </a:t>
                </a:r>
                <a:r>
                  <a:rPr lang="en-US" altLang="zh-CN" b="1" dirty="0" smtClean="0">
                    <a:latin typeface="微软雅黑" panose="020B0503020204020204" pitchFamily="34" charset="-122"/>
                    <a:ea typeface="微软雅黑" panose="020B0503020204020204" pitchFamily="34" charset="-122"/>
                  </a:rPr>
                  <a:t>is the upper </a:t>
                </a:r>
                <a:r>
                  <a:rPr lang="en-US" altLang="zh-CN" b="1" dirty="0">
                    <a:latin typeface="微软雅黑" panose="020B0503020204020204" pitchFamily="34" charset="-122"/>
                    <a:ea typeface="微软雅黑" panose="020B0503020204020204" pitchFamily="34" charset="-122"/>
                  </a:rPr>
                  <a:t>bound of </a:t>
                </a:r>
                <a:r>
                  <a:rPr lang="en-US" altLang="zh-CN" b="1" i="1" dirty="0">
                    <a:latin typeface="微软雅黑" panose="020B0503020204020204" pitchFamily="34" charset="-122"/>
                    <a:ea typeface="微软雅黑" panose="020B0503020204020204" pitchFamily="34" charset="-122"/>
                  </a:rPr>
                  <a:t>t</a:t>
                </a:r>
                <a:r>
                  <a:rPr lang="en-US" altLang="zh-CN" b="1" dirty="0" smtClean="0">
                    <a:latin typeface="微软雅黑" panose="020B0503020204020204" pitchFamily="34" charset="-122"/>
                    <a:ea typeface="微软雅黑" panose="020B0503020204020204" pitchFamily="34" charset="-122"/>
                  </a:rPr>
                  <a:t>,</a:t>
                </a:r>
                <a:r>
                  <a:rPr lang="en-US" altLang="zh-CN" dirty="0"/>
                  <a:t/>
                </a:r>
                <a:br>
                  <a:rPr lang="en-US" altLang="zh-CN" dirty="0"/>
                </a:br>
                <a:endParaRPr lang="zh-CN" altLang="en-US" b="1" dirty="0">
                  <a:latin typeface="微软雅黑" panose="020B0503020204020204" pitchFamily="34" charset="-122"/>
                  <a:ea typeface="微软雅黑" panose="020B0503020204020204" pitchFamily="34" charset="-122"/>
                </a:endParaRPr>
              </a:p>
            </p:txBody>
          </p:sp>
        </mc:Fallback>
      </mc:AlternateContent>
      <p:sp>
        <p:nvSpPr>
          <p:cNvPr id="4" name="灯片编号占位符 3"/>
          <p:cNvSpPr>
            <a:spLocks noGrp="1"/>
          </p:cNvSpPr>
          <p:nvPr>
            <p:ph type="sldNum" sz="quarter" idx="10"/>
          </p:nvPr>
        </p:nvSpPr>
        <p:spPr/>
        <p:txBody>
          <a:bodyPr/>
          <a:lstStyle/>
          <a:p>
            <a:fld id="{4369606A-AD20-42B9-98D8-10A5A599E2F2}" type="slidenum">
              <a:rPr lang="zh-CN" altLang="en-US" smtClean="0"/>
              <a:t>14</a:t>
            </a:fld>
            <a:endParaRPr lang="zh-CN" altLang="en-US"/>
          </a:p>
        </p:txBody>
      </p:sp>
    </p:spTree>
    <p:extLst>
      <p:ext uri="{BB962C8B-B14F-4D97-AF65-F5344CB8AC3E}">
        <p14:creationId xmlns:p14="http://schemas.microsoft.com/office/powerpoint/2010/main" val="41395672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369606A-AD20-42B9-98D8-10A5A599E2F2}" type="slidenum">
              <a:rPr lang="zh-CN" altLang="en-US" smtClean="0"/>
              <a:t>15</a:t>
            </a:fld>
            <a:endParaRPr lang="zh-CN" altLang="en-US"/>
          </a:p>
        </p:txBody>
      </p:sp>
    </p:spTree>
    <p:extLst>
      <p:ext uri="{BB962C8B-B14F-4D97-AF65-F5344CB8AC3E}">
        <p14:creationId xmlns:p14="http://schemas.microsoft.com/office/powerpoint/2010/main" val="27099199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369606A-AD20-42B9-98D8-10A5A599E2F2}" type="slidenum">
              <a:rPr lang="zh-CN" altLang="en-US" smtClean="0"/>
              <a:t>20</a:t>
            </a:fld>
            <a:endParaRPr lang="zh-CN" altLang="en-US"/>
          </a:p>
        </p:txBody>
      </p:sp>
    </p:spTree>
    <p:extLst>
      <p:ext uri="{BB962C8B-B14F-4D97-AF65-F5344CB8AC3E}">
        <p14:creationId xmlns:p14="http://schemas.microsoft.com/office/powerpoint/2010/main" val="9450967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4369606A-AD20-42B9-98D8-10A5A599E2F2}" type="slidenum">
              <a:rPr lang="zh-CN" altLang="en-US" smtClean="0"/>
              <a:t>28</a:t>
            </a:fld>
            <a:endParaRPr lang="zh-CN" altLang="en-US"/>
          </a:p>
        </p:txBody>
      </p:sp>
    </p:spTree>
    <p:extLst>
      <p:ext uri="{BB962C8B-B14F-4D97-AF65-F5344CB8AC3E}">
        <p14:creationId xmlns:p14="http://schemas.microsoft.com/office/powerpoint/2010/main" val="13767100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4369606A-AD20-42B9-98D8-10A5A599E2F2}" type="slidenum">
              <a:rPr lang="zh-CN" altLang="en-US" smtClean="0"/>
              <a:t>34</a:t>
            </a:fld>
            <a:endParaRPr lang="zh-CN" altLang="en-US"/>
          </a:p>
        </p:txBody>
      </p:sp>
    </p:spTree>
    <p:extLst>
      <p:ext uri="{BB962C8B-B14F-4D97-AF65-F5344CB8AC3E}">
        <p14:creationId xmlns:p14="http://schemas.microsoft.com/office/powerpoint/2010/main" val="19090029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4369606A-AD20-42B9-98D8-10A5A599E2F2}" type="slidenum">
              <a:rPr lang="zh-CN" altLang="en-US" smtClean="0"/>
              <a:t>36</a:t>
            </a:fld>
            <a:endParaRPr lang="zh-CN" altLang="en-US"/>
          </a:p>
        </p:txBody>
      </p:sp>
    </p:spTree>
    <p:extLst>
      <p:ext uri="{BB962C8B-B14F-4D97-AF65-F5344CB8AC3E}">
        <p14:creationId xmlns:p14="http://schemas.microsoft.com/office/powerpoint/2010/main" val="18756418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t>I will introduce</a:t>
            </a:r>
            <a:r>
              <a:rPr lang="en-US" altLang="zh-CN" baseline="0" dirty="0" smtClean="0"/>
              <a:t> out work from the following 4 aspects. </a:t>
            </a:r>
            <a:r>
              <a:rPr lang="en-US" altLang="zh-CN" dirty="0" smtClean="0"/>
              <a:t>First</a:t>
            </a:r>
            <a:r>
              <a:rPr lang="en-US" altLang="zh-CN" baseline="0" dirty="0" smtClean="0"/>
              <a:t> let us review the background of our research problem</a:t>
            </a:r>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fld id="{4369606A-AD20-42B9-98D8-10A5A599E2F2}" type="slidenum">
              <a:rPr lang="zh-CN" altLang="en-US" smtClean="0"/>
              <a:t>2</a:t>
            </a:fld>
            <a:endParaRPr lang="zh-CN" altLang="en-US"/>
          </a:p>
        </p:txBody>
      </p:sp>
    </p:spTree>
    <p:extLst>
      <p:ext uri="{BB962C8B-B14F-4D97-AF65-F5344CB8AC3E}">
        <p14:creationId xmlns:p14="http://schemas.microsoft.com/office/powerpoint/2010/main" val="203034708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4369606A-AD20-42B9-98D8-10A5A599E2F2}" type="slidenum">
              <a:rPr lang="zh-CN" altLang="en-US" smtClean="0"/>
              <a:t>37</a:t>
            </a:fld>
            <a:endParaRPr lang="zh-CN" altLang="en-US"/>
          </a:p>
        </p:txBody>
      </p:sp>
    </p:spTree>
    <p:extLst>
      <p:ext uri="{BB962C8B-B14F-4D97-AF65-F5344CB8AC3E}">
        <p14:creationId xmlns:p14="http://schemas.microsoft.com/office/powerpoint/2010/main" val="5805088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4369606A-AD20-42B9-98D8-10A5A599E2F2}" type="slidenum">
              <a:rPr lang="zh-CN" altLang="en-US" smtClean="0"/>
              <a:t>39</a:t>
            </a:fld>
            <a:endParaRPr lang="zh-CN" altLang="en-US"/>
          </a:p>
        </p:txBody>
      </p:sp>
    </p:spTree>
    <p:extLst>
      <p:ext uri="{BB962C8B-B14F-4D97-AF65-F5344CB8AC3E}">
        <p14:creationId xmlns:p14="http://schemas.microsoft.com/office/powerpoint/2010/main" val="17629243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369606A-AD20-42B9-98D8-10A5A599E2F2}" type="slidenum">
              <a:rPr lang="zh-CN" altLang="en-US" smtClean="0"/>
              <a:t>42</a:t>
            </a:fld>
            <a:endParaRPr lang="zh-CN" altLang="en-US"/>
          </a:p>
        </p:txBody>
      </p:sp>
    </p:spTree>
    <p:extLst>
      <p:ext uri="{BB962C8B-B14F-4D97-AF65-F5344CB8AC3E}">
        <p14:creationId xmlns:p14="http://schemas.microsoft.com/office/powerpoint/2010/main" val="266792558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baseline="0" dirty="0" smtClean="0"/>
              <a:t>Now Let me do a simple introduction of the OLDI application.</a:t>
            </a:r>
          </a:p>
          <a:p>
            <a:r>
              <a:rPr lang="en-US" baseline="0" dirty="0" smtClean="0"/>
              <a:t>The OLDI is short for Online Data Intensive applications.  As you know, when handling large data, deadline bound should be considered. The OLDI application is one of the example.</a:t>
            </a:r>
          </a:p>
          <a:p>
            <a:r>
              <a:rPr lang="en-US" baseline="0" dirty="0" smtClean="0"/>
              <a:t>Just as the picture shows the OLDI application is deployed on the partition-aggregate computation model like Hadoop.</a:t>
            </a:r>
          </a:p>
          <a:p>
            <a:r>
              <a:rPr lang="en-US" baseline="0" dirty="0" smtClean="0"/>
              <a:t>The tree-like structure. The root node sends query to the leaf node.</a:t>
            </a:r>
          </a:p>
          <a:p>
            <a:r>
              <a:rPr lang="en-US" baseline="0" dirty="0" smtClean="0"/>
              <a:t>Then the leaf node will respond with data.</a:t>
            </a:r>
          </a:p>
          <a:p>
            <a:r>
              <a:rPr lang="en-US" baseline="0" dirty="0" smtClean="0"/>
              <a:t>The time of the application includes the nodes computation time and the transport time.</a:t>
            </a:r>
          </a:p>
          <a:p>
            <a:pPr rtl="0"/>
            <a:r>
              <a:rPr lang="en-US" baseline="0" dirty="0" smtClean="0"/>
              <a:t>The total time is about 300ms </a:t>
            </a:r>
            <a:r>
              <a:rPr lang="en-US" altLang="zh-CN" sz="1200" b="0" i="0" kern="1200" dirty="0" smtClean="0">
                <a:solidFill>
                  <a:schemeClr val="tx1"/>
                </a:solidFill>
                <a:effectLst/>
                <a:latin typeface="+mn-lt"/>
                <a:ea typeface="+mn-ea"/>
                <a:cs typeface="+mn-cs"/>
              </a:rPr>
              <a:t>RPC</a:t>
            </a:r>
          </a:p>
          <a:p>
            <a:pPr rtl="0"/>
            <a:r>
              <a:rPr lang="en-US" baseline="0" dirty="0" smtClean="0"/>
              <a:t>Is as high as 50ms. That means the leaf node should send the result to the root node within 50ms</a:t>
            </a:r>
          </a:p>
          <a:p>
            <a:pPr rtl="0"/>
            <a:r>
              <a:rPr lang="en-US" baseline="0" dirty="0" smtClean="0"/>
              <a:t>When miss deadline, the use will get a incomplete response, so the use will have a bad experience so it will</a:t>
            </a:r>
          </a:p>
          <a:p>
            <a:pPr rtl="0"/>
            <a:r>
              <a:rPr lang="en-US" baseline="0" dirty="0" smtClean="0"/>
              <a:t>Have a bad effect on the revenue.</a:t>
            </a:r>
          </a:p>
          <a:p>
            <a:endParaRPr lang="en-US" baseline="0" dirty="0" smtClean="0"/>
          </a:p>
        </p:txBody>
      </p:sp>
    </p:spTree>
    <p:extLst>
      <p:ext uri="{BB962C8B-B14F-4D97-AF65-F5344CB8AC3E}">
        <p14:creationId xmlns:p14="http://schemas.microsoft.com/office/powerpoint/2010/main" val="26551344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altLang="zh-CN" sz="1200" i="0" kern="1200" dirty="0" smtClean="0">
                <a:solidFill>
                  <a:schemeClr val="tx1"/>
                </a:solidFill>
                <a:effectLst/>
                <a:latin typeface="+mn-lt"/>
                <a:ea typeface="+mn-ea"/>
                <a:cs typeface="+mn-cs"/>
              </a:rPr>
              <a:t>As we all know ,Nowadays, more and more services and applications such</a:t>
            </a:r>
            <a:r>
              <a:rPr lang="en-US" altLang="zh-CN" sz="1200" i="0" kern="1200" baseline="0" dirty="0" smtClean="0">
                <a:solidFill>
                  <a:schemeClr val="tx1"/>
                </a:solidFill>
                <a:effectLst/>
                <a:latin typeface="+mn-lt"/>
                <a:ea typeface="+mn-ea"/>
                <a:cs typeface="+mn-cs"/>
              </a:rPr>
              <a:t> </a:t>
            </a:r>
            <a:r>
              <a:rPr lang="en-US" altLang="zh-CN" sz="1200" i="0" kern="1200" dirty="0" smtClean="0">
                <a:solidFill>
                  <a:schemeClr val="tx1"/>
                </a:solidFill>
                <a:effectLst/>
                <a:latin typeface="+mn-lt"/>
                <a:ea typeface="+mn-ea"/>
                <a:cs typeface="+mn-cs"/>
              </a:rPr>
              <a:t>as web search and social networking are hosted in data centers.</a:t>
            </a:r>
            <a:br>
              <a:rPr lang="en-US" altLang="zh-CN" sz="1200" i="0" kern="1200" dirty="0" smtClean="0">
                <a:solidFill>
                  <a:schemeClr val="tx1"/>
                </a:solidFill>
                <a:effectLst/>
                <a:latin typeface="+mn-lt"/>
                <a:ea typeface="+mn-ea"/>
                <a:cs typeface="+mn-cs"/>
              </a:rPr>
            </a:br>
            <a:r>
              <a:rPr lang="en-US" altLang="zh-CN" sz="1200" i="0" kern="1200" dirty="0" smtClean="0">
                <a:solidFill>
                  <a:schemeClr val="tx1"/>
                </a:solidFill>
                <a:effectLst/>
                <a:latin typeface="+mn-lt"/>
                <a:ea typeface="+mn-ea"/>
                <a:cs typeface="+mn-cs"/>
              </a:rPr>
              <a:t>Since their performance, especially the network performance</a:t>
            </a:r>
            <a:r>
              <a:rPr lang="en-US" altLang="zh-CN" sz="1200" i="0" kern="1200" baseline="0" dirty="0" smtClean="0">
                <a:solidFill>
                  <a:schemeClr val="tx1"/>
                </a:solidFill>
                <a:effectLst/>
                <a:latin typeface="+mn-lt"/>
                <a:ea typeface="+mn-ea"/>
                <a:cs typeface="+mn-cs"/>
              </a:rPr>
              <a:t> </a:t>
            </a:r>
            <a:r>
              <a:rPr lang="en-US" altLang="zh-CN" sz="1200" i="0" kern="1200" dirty="0" smtClean="0">
                <a:solidFill>
                  <a:schemeClr val="tx1"/>
                </a:solidFill>
                <a:effectLst/>
                <a:latin typeface="+mn-lt"/>
                <a:ea typeface="+mn-ea"/>
                <a:cs typeface="+mn-cs"/>
              </a:rPr>
              <a:t>such as data transfer latency and throughput, directly affect the</a:t>
            </a:r>
            <a:br>
              <a:rPr lang="en-US" altLang="zh-CN" sz="1200" i="0" kern="1200" dirty="0" smtClean="0">
                <a:solidFill>
                  <a:schemeClr val="tx1"/>
                </a:solidFill>
                <a:effectLst/>
                <a:latin typeface="+mn-lt"/>
                <a:ea typeface="+mn-ea"/>
                <a:cs typeface="+mn-cs"/>
              </a:rPr>
            </a:br>
            <a:r>
              <a:rPr lang="en-US" altLang="zh-CN" sz="1200" i="0" kern="1200" dirty="0" smtClean="0">
                <a:solidFill>
                  <a:schemeClr val="tx1"/>
                </a:solidFill>
                <a:effectLst/>
                <a:latin typeface="+mn-lt"/>
                <a:ea typeface="+mn-ea"/>
                <a:cs typeface="+mn-cs"/>
              </a:rPr>
              <a:t>service quality experienced by end users, thus the </a:t>
            </a:r>
            <a:r>
              <a:rPr lang="en-US" altLang="zh-CN" sz="1200" i="0" kern="1200" baseline="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revenue of</a:t>
            </a:r>
            <a:r>
              <a:rPr lang="en-US" altLang="zh-CN" sz="1200" kern="1200" baseline="0" dirty="0" smtClean="0">
                <a:solidFill>
                  <a:schemeClr val="tx1"/>
                </a:solidFill>
                <a:effectLst/>
                <a:latin typeface="+mn-lt"/>
                <a:ea typeface="+mn-ea"/>
                <a:cs typeface="+mn-cs"/>
              </a:rPr>
              <a:t> the enterprise. So reducing latency is very important.</a:t>
            </a:r>
          </a:p>
          <a:p>
            <a:pPr marL="0" marR="0" indent="0" algn="l" defTabSz="914400" rtl="0" eaLnBrk="1" fontAlgn="t" latinLnBrk="0" hangingPunct="1">
              <a:lnSpc>
                <a:spcPct val="100000"/>
              </a:lnSpc>
              <a:spcBef>
                <a:spcPts val="0"/>
              </a:spcBef>
              <a:spcAft>
                <a:spcPts val="0"/>
              </a:spcAft>
              <a:buClrTx/>
              <a:buSzTx/>
              <a:buFontTx/>
              <a:buNone/>
              <a:tabLst/>
              <a:defRPr/>
            </a:pPr>
            <a:r>
              <a:rPr lang="en-US" altLang="zh-CN" sz="1200" kern="1200" dirty="0" err="1" smtClean="0">
                <a:solidFill>
                  <a:schemeClr val="tx1"/>
                </a:solidFill>
                <a:effectLst/>
                <a:latin typeface="+mn-lt"/>
                <a:ea typeface="+mn-ea"/>
                <a:cs typeface="+mn-cs"/>
              </a:rPr>
              <a:t>Especlically</a:t>
            </a:r>
            <a:r>
              <a:rPr lang="en-US" altLang="zh-CN" sz="1200" kern="1200" baseline="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In today’s data center network a popular application is called OLDI</a:t>
            </a:r>
            <a:r>
              <a:rPr lang="en-US" altLang="zh-CN" sz="1200" kern="1200" baseline="0" dirty="0" smtClean="0">
                <a:solidFill>
                  <a:schemeClr val="tx1"/>
                </a:solidFill>
                <a:effectLst/>
                <a:latin typeface="+mn-lt"/>
                <a:ea typeface="+mn-ea"/>
                <a:cs typeface="+mn-cs"/>
              </a:rPr>
              <a:t> application, you may not be familiar with this, so please let me do a small introduction to the </a:t>
            </a:r>
          </a:p>
          <a:p>
            <a:pPr marL="0" marR="0" indent="0" algn="l" defTabSz="914400" rtl="0" eaLnBrk="1" fontAlgn="t" latinLnBrk="0" hangingPunct="1">
              <a:lnSpc>
                <a:spcPct val="100000"/>
              </a:lnSpc>
              <a:spcBef>
                <a:spcPts val="0"/>
              </a:spcBef>
              <a:spcAft>
                <a:spcPts val="0"/>
              </a:spcAft>
              <a:buClrTx/>
              <a:buSzTx/>
              <a:buFontTx/>
              <a:buNone/>
              <a:tabLst/>
              <a:defRPr/>
            </a:pPr>
            <a:r>
              <a:rPr lang="en-US" altLang="zh-CN" sz="1200" kern="1200" baseline="0" dirty="0" smtClean="0">
                <a:solidFill>
                  <a:schemeClr val="tx1"/>
                </a:solidFill>
                <a:effectLst/>
                <a:latin typeface="+mn-lt"/>
                <a:ea typeface="+mn-ea"/>
                <a:cs typeface="+mn-cs"/>
              </a:rPr>
              <a:t>ODDI application. In today’s datacenter network , different application’s flows have different value of latency.</a:t>
            </a:r>
          </a:p>
          <a:p>
            <a:pPr marL="0" marR="0" indent="0" algn="l" defTabSz="914400" rtl="0" eaLnBrk="1" fontAlgn="t" latinLnBrk="0" hangingPunct="1">
              <a:lnSpc>
                <a:spcPct val="100000"/>
              </a:lnSpc>
              <a:spcBef>
                <a:spcPts val="0"/>
              </a:spcBef>
              <a:spcAft>
                <a:spcPts val="0"/>
              </a:spcAft>
              <a:buClrTx/>
              <a:buSzTx/>
              <a:buFontTx/>
              <a:buNone/>
              <a:tabLst/>
              <a:defRPr/>
            </a:pPr>
            <a:r>
              <a:rPr lang="en-US" altLang="zh-CN" sz="1200" kern="1200" baseline="0" smtClean="0">
                <a:solidFill>
                  <a:schemeClr val="tx1"/>
                </a:solidFill>
                <a:effectLst/>
                <a:latin typeface="+mn-lt"/>
                <a:ea typeface="+mn-ea"/>
                <a:cs typeface="+mn-cs"/>
              </a:rPr>
              <a:t>The trational </a:t>
            </a:r>
            <a:r>
              <a:rPr lang="en-US" altLang="zh-CN" sz="1200" kern="1200" baseline="0" dirty="0" smtClean="0">
                <a:solidFill>
                  <a:schemeClr val="tx1"/>
                </a:solidFill>
                <a:effectLst/>
                <a:latin typeface="+mn-lt"/>
                <a:ea typeface="+mn-ea"/>
                <a:cs typeface="+mn-cs"/>
              </a:rPr>
              <a:t>transport protocol data center </a:t>
            </a:r>
            <a:r>
              <a:rPr lang="en-US" altLang="zh-CN" sz="1200" kern="1200" baseline="0" dirty="0" err="1" smtClean="0">
                <a:solidFill>
                  <a:schemeClr val="tx1"/>
                </a:solidFill>
                <a:effectLst/>
                <a:latin typeface="+mn-lt"/>
                <a:ea typeface="+mn-ea"/>
                <a:cs typeface="+mn-cs"/>
              </a:rPr>
              <a:t>tcp</a:t>
            </a:r>
            <a:r>
              <a:rPr lang="en-US" altLang="zh-CN" sz="1200" kern="1200" baseline="0" dirty="0" smtClean="0">
                <a:solidFill>
                  <a:schemeClr val="tx1"/>
                </a:solidFill>
                <a:effectLst/>
                <a:latin typeface="+mn-lt"/>
                <a:ea typeface="+mn-ea"/>
                <a:cs typeface="+mn-cs"/>
              </a:rPr>
              <a:t> fall short when dealing with this situation.  D2TCP consider deadline, however, as different application have different value of latency, so D2TCP also falls short.  Indeed we should not only consider deadline, but also consider the relationship between deadline.</a:t>
            </a:r>
          </a:p>
          <a:p>
            <a:pPr marL="0" marR="0" indent="0" algn="l" defTabSz="914400" rtl="0" eaLnBrk="1" fontAlgn="t"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Our goal is to guarantee</a:t>
            </a:r>
            <a:r>
              <a:rPr lang="en-US" altLang="zh-CN" sz="1200" kern="1200" baseline="0" dirty="0" smtClean="0">
                <a:solidFill>
                  <a:schemeClr val="tx1"/>
                </a:solidFill>
                <a:effectLst/>
                <a:latin typeface="+mn-lt"/>
                <a:ea typeface="+mn-ea"/>
                <a:cs typeface="+mn-cs"/>
              </a:rPr>
              <a:t> the latency of the OLDI applications in data center network.</a:t>
            </a:r>
            <a:endParaRPr lang="en-US" altLang="zh-CN" sz="1200" kern="1200" dirty="0" smtClean="0">
              <a:solidFill>
                <a:schemeClr val="tx1"/>
              </a:solidFill>
              <a:effectLst/>
              <a:latin typeface="+mn-lt"/>
              <a:ea typeface="+mn-ea"/>
              <a:cs typeface="+mn-cs"/>
            </a:endParaRPr>
          </a:p>
          <a:p>
            <a:pPr fontAlgn="t"/>
            <a:endParaRPr lang="en-US" altLang="zh-CN" sz="1200" kern="1200" dirty="0" smtClean="0">
              <a:solidFill>
                <a:schemeClr val="tx1"/>
              </a:solidFill>
              <a:effectLst/>
              <a:latin typeface="+mn-lt"/>
              <a:ea typeface="+mn-ea"/>
              <a:cs typeface="+mn-cs"/>
            </a:endParaRPr>
          </a:p>
          <a:p>
            <a:r>
              <a:rPr lang="en-US" altLang="zh-CN" dirty="0" smtClean="0"/>
              <a:t/>
            </a:r>
            <a:br>
              <a:rPr lang="en-US" altLang="zh-CN" dirty="0" smtClean="0"/>
            </a:br>
            <a:r>
              <a:rPr lang="en-US" altLang="zh-CN" sz="1200" i="0" kern="1200" dirty="0" smtClean="0">
                <a:solidFill>
                  <a:schemeClr val="tx1"/>
                </a:solidFill>
                <a:effectLst/>
                <a:latin typeface="+mn-lt"/>
                <a:ea typeface="+mn-ea"/>
                <a:cs typeface="+mn-cs"/>
              </a:rPr>
              <a:t/>
            </a:r>
            <a:br>
              <a:rPr lang="en-US" altLang="zh-CN" sz="1200" i="0" kern="1200" dirty="0" smtClean="0">
                <a:solidFill>
                  <a:schemeClr val="tx1"/>
                </a:solidFill>
                <a:effectLst/>
                <a:latin typeface="+mn-lt"/>
                <a:ea typeface="+mn-ea"/>
                <a:cs typeface="+mn-cs"/>
              </a:rPr>
            </a:br>
            <a:r>
              <a:rPr lang="en-US" altLang="zh-CN" sz="1200" i="0" kern="1200" dirty="0" smtClean="0">
                <a:solidFill>
                  <a:schemeClr val="tx1"/>
                </a:solidFill>
                <a:effectLst/>
                <a:latin typeface="+mn-lt"/>
                <a:ea typeface="+mn-ea"/>
                <a:cs typeface="+mn-cs"/>
              </a:rPr>
              <a:t/>
            </a:r>
            <a:br>
              <a:rPr lang="en-US" altLang="zh-CN" sz="1200" i="0" kern="1200" dirty="0" smtClean="0">
                <a:solidFill>
                  <a:schemeClr val="tx1"/>
                </a:solidFill>
                <a:effectLst/>
                <a:latin typeface="+mn-lt"/>
                <a:ea typeface="+mn-ea"/>
                <a:cs typeface="+mn-cs"/>
              </a:rPr>
            </a:br>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fld id="{4369606A-AD20-42B9-98D8-10A5A599E2F2}" type="slidenum">
              <a:rPr lang="zh-CN" altLang="en-US" smtClean="0"/>
              <a:t>3</a:t>
            </a:fld>
            <a:endParaRPr lang="zh-CN" altLang="en-US"/>
          </a:p>
        </p:txBody>
      </p:sp>
    </p:spTree>
    <p:extLst>
      <p:ext uri="{BB962C8B-B14F-4D97-AF65-F5344CB8AC3E}">
        <p14:creationId xmlns:p14="http://schemas.microsoft.com/office/powerpoint/2010/main" val="31508963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aseline="0" dirty="0" smtClean="0"/>
              <a:t>Some related work has </a:t>
            </a:r>
            <a:r>
              <a:rPr lang="en-US" altLang="zh-CN" baseline="0" dirty="0" err="1" smtClean="0"/>
              <a:t>occuresd</a:t>
            </a:r>
            <a:r>
              <a:rPr lang="en-US" altLang="zh-CN" baseline="0" dirty="0" smtClean="0"/>
              <a:t> to solve this.</a:t>
            </a:r>
          </a:p>
          <a:p>
            <a:r>
              <a:rPr lang="en-US" altLang="zh-CN" dirty="0" smtClean="0"/>
              <a:t>DCTCP</a:t>
            </a:r>
            <a:r>
              <a:rPr lang="en-US" altLang="zh-CN" baseline="0" dirty="0" smtClean="0"/>
              <a:t> which is </a:t>
            </a:r>
            <a:r>
              <a:rPr lang="en-US" altLang="zh-CN" baseline="0" dirty="0" err="1" smtClean="0"/>
              <a:t>proposaled</a:t>
            </a:r>
            <a:r>
              <a:rPr lang="en-US" altLang="zh-CN" baseline="0" dirty="0" smtClean="0"/>
              <a:t> </a:t>
            </a:r>
            <a:r>
              <a:rPr lang="en-US" altLang="zh-CN" baseline="0" smtClean="0"/>
              <a:t>by Beter </a:t>
            </a:r>
            <a:r>
              <a:rPr lang="en-US" altLang="zh-CN" baseline="0" dirty="0" smtClean="0"/>
              <a:t>than TCP, DCTCP can keep a high link throughput under a small but steady queue length. By reducing the queue length small, it can reduce the queue delay thus reducing  the latency. DCTCP adjusts its congestion window by congestion level rather than dropping  the congestion window by half when congestion occurs.</a:t>
            </a:r>
          </a:p>
          <a:p>
            <a:r>
              <a:rPr lang="en-US" altLang="zh-CN" baseline="0" dirty="0" smtClean="0"/>
              <a:t>DCTCP is good, however, in data center network, different flows may need different value of latency. So deadline is </a:t>
            </a:r>
            <a:r>
              <a:rPr lang="en-US" altLang="zh-CN" baseline="0" dirty="0" err="1" smtClean="0"/>
              <a:t>proposaled</a:t>
            </a:r>
            <a:r>
              <a:rPr lang="en-US" altLang="zh-CN" baseline="0" dirty="0" smtClean="0"/>
              <a:t> to present the value of latency.</a:t>
            </a:r>
          </a:p>
          <a:p>
            <a:r>
              <a:rPr lang="en-US" altLang="zh-CN" baseline="0" dirty="0" smtClean="0"/>
              <a:t>D3 is a deadline-aware scheduling policy that can schedule flows according to the value of deadline. But D3 need to do some change to the hardware and the flows of D3 can not co-exist with TCP, which restrict the usage of D3.</a:t>
            </a:r>
          </a:p>
          <a:p>
            <a:r>
              <a:rPr lang="en-US" altLang="zh-CN" baseline="0" dirty="0" smtClean="0"/>
              <a:t>Inspired by DCTCP, D2TCP is a deadline-aware TCP protocol that can  adjust </a:t>
            </a:r>
            <a:r>
              <a:rPr lang="en-US" altLang="zh-CN" baseline="0" dirty="0" err="1" smtClean="0"/>
              <a:t>flows’s</a:t>
            </a:r>
            <a:r>
              <a:rPr lang="en-US" altLang="zh-CN" baseline="0" dirty="0" smtClean="0"/>
              <a:t> window size according to deadline and the extent of congestion</a:t>
            </a:r>
          </a:p>
          <a:p>
            <a:r>
              <a:rPr lang="en-US" altLang="zh-CN" baseline="0" dirty="0" smtClean="0"/>
              <a:t>D3 and D2TCP are the protocol to guarantee the latency of flows according to deadline. As in data center network the emergency flows are always the small ones so  another method to guarantee the latency of flows </a:t>
            </a:r>
          </a:p>
          <a:p>
            <a:r>
              <a:rPr lang="en-US" altLang="zh-CN" baseline="0" dirty="0" smtClean="0"/>
              <a:t>Is to reduce the flow completion time.</a:t>
            </a:r>
          </a:p>
          <a:p>
            <a:r>
              <a:rPr lang="en-US" altLang="zh-CN" baseline="0" dirty="0" smtClean="0"/>
              <a:t>PDQ is one of the . It do a preemptive scheduling at switch, PDQ is in a decentralized fashion and can </a:t>
            </a:r>
            <a:r>
              <a:rPr lang="en-US" altLang="zh-CN" baseline="0" dirty="0" err="1" smtClean="0"/>
              <a:t>empulate</a:t>
            </a:r>
            <a:r>
              <a:rPr lang="en-US" altLang="zh-CN" baseline="0" dirty="0" smtClean="0"/>
              <a:t> different policies like EDF etc.</a:t>
            </a:r>
          </a:p>
          <a:p>
            <a:r>
              <a:rPr lang="en-US" altLang="zh-CN" baseline="0" dirty="0" smtClean="0"/>
              <a:t>Inspire by DCTCP, L2DCT is a method to reduce the flow completion time by congestion control. Then </a:t>
            </a:r>
            <a:r>
              <a:rPr lang="en-US" altLang="zh-CN" baseline="0" dirty="0" err="1" smtClean="0"/>
              <a:t>pFabric</a:t>
            </a:r>
            <a:r>
              <a:rPr lang="en-US" altLang="zh-CN" baseline="0" dirty="0" smtClean="0"/>
              <a:t> is a optimal solution to this.</a:t>
            </a:r>
          </a:p>
          <a:p>
            <a:r>
              <a:rPr lang="en-US" altLang="zh-CN" baseline="0" dirty="0" smtClean="0"/>
              <a:t>If we summarize this, we may find that to reduce the latency of transport, we have two way, one is to guarantee flow deadline, another is </a:t>
            </a:r>
          </a:p>
          <a:p>
            <a:r>
              <a:rPr lang="en-US" altLang="zh-CN" baseline="0" dirty="0" smtClean="0"/>
              <a:t>To reduce the flow completion time to guarantee the short emergency one.</a:t>
            </a:r>
          </a:p>
          <a:p>
            <a:r>
              <a:rPr lang="en-US" altLang="zh-CN" baseline="0" dirty="0" smtClean="0"/>
              <a:t>Between the two ways, we choose to use deadline, as the factor, because  reducing FCT may not meet the hard deadline of the OLDI APPs.</a:t>
            </a:r>
          </a:p>
          <a:p>
            <a:endParaRPr lang="en-US" altLang="zh-CN" baseline="0" dirty="0" smtClean="0"/>
          </a:p>
          <a:p>
            <a:endParaRPr lang="en-US" altLang="zh-CN" baseline="0" dirty="0" smtClean="0"/>
          </a:p>
        </p:txBody>
      </p:sp>
      <p:sp>
        <p:nvSpPr>
          <p:cNvPr id="4" name="灯片编号占位符 3"/>
          <p:cNvSpPr>
            <a:spLocks noGrp="1"/>
          </p:cNvSpPr>
          <p:nvPr>
            <p:ph type="sldNum" sz="quarter" idx="10"/>
          </p:nvPr>
        </p:nvSpPr>
        <p:spPr/>
        <p:txBody>
          <a:bodyPr/>
          <a:lstStyle/>
          <a:p>
            <a:fld id="{4369606A-AD20-42B9-98D8-10A5A599E2F2}" type="slidenum">
              <a:rPr lang="zh-CN" altLang="en-US" smtClean="0"/>
              <a:t>4</a:t>
            </a:fld>
            <a:endParaRPr lang="zh-CN" altLang="en-US"/>
          </a:p>
        </p:txBody>
      </p:sp>
    </p:spTree>
    <p:extLst>
      <p:ext uri="{BB962C8B-B14F-4D97-AF65-F5344CB8AC3E}">
        <p14:creationId xmlns:p14="http://schemas.microsoft.com/office/powerpoint/2010/main" val="30381807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As</a:t>
            </a:r>
            <a:r>
              <a:rPr lang="en-US" altLang="zh-CN" baseline="0" dirty="0" smtClean="0"/>
              <a:t> our work is based on D2TCP, so please let me do a simple introduction to D2TCP.</a:t>
            </a:r>
          </a:p>
          <a:p>
            <a:r>
              <a:rPr lang="en-US" altLang="zh-CN" dirty="0" smtClean="0"/>
              <a:t>D2TCP</a:t>
            </a:r>
            <a:r>
              <a:rPr lang="en-US" altLang="zh-CN" baseline="0" dirty="0" smtClean="0"/>
              <a:t> works on the congestion avoidance phase.</a:t>
            </a:r>
          </a:p>
          <a:p>
            <a:r>
              <a:rPr lang="en-US" altLang="zh-CN" baseline="0" dirty="0" smtClean="0"/>
              <a:t>In D2TCP, the sender send the mount of data according to deadline and the  extent of congestion.</a:t>
            </a:r>
          </a:p>
          <a:p>
            <a:r>
              <a:rPr lang="en-US" altLang="zh-CN" baseline="0" dirty="0" smtClean="0"/>
              <a:t>When congestion occurs, D2TCP adjust the congestion window according to deadline and the extent of congestion.</a:t>
            </a:r>
          </a:p>
          <a:p>
            <a:r>
              <a:rPr lang="en-US" altLang="zh-CN" baseline="0" dirty="0" smtClean="0"/>
              <a:t>When congestion occurs, D2TCP reduce its congestion window according to a penalty function.</a:t>
            </a:r>
          </a:p>
          <a:p>
            <a:r>
              <a:rPr lang="en-US" altLang="zh-CN" baseline="0" dirty="0" smtClean="0"/>
              <a:t>The penalty function is gamma function. Lets have a deep look at this.</a:t>
            </a:r>
          </a:p>
          <a:p>
            <a:r>
              <a:rPr lang="en-US" altLang="zh-CN" baseline="0" dirty="0" smtClean="0"/>
              <a:t>We can see gamma correction function is indeed a Exponential function. </a:t>
            </a:r>
            <a:r>
              <a:rPr lang="en-US" altLang="zh-CN" baseline="0" dirty="0" err="1" smtClean="0"/>
              <a:t>Apha</a:t>
            </a:r>
            <a:r>
              <a:rPr lang="en-US" altLang="zh-CN" baseline="0" dirty="0" smtClean="0"/>
              <a:t> is the extent of congestion just as the same it is in DCTCP.</a:t>
            </a:r>
          </a:p>
          <a:p>
            <a:r>
              <a:rPr lang="en-US" altLang="zh-CN" baseline="0" dirty="0" smtClean="0"/>
              <a:t>And d is the deadline imminence factor.</a:t>
            </a:r>
          </a:p>
          <a:p>
            <a:r>
              <a:rPr lang="en-US" altLang="zh-CN" baseline="0" dirty="0" smtClean="0"/>
              <a:t>If d is less than 1, the flow is a far-deadline flow, else it is a near deadline flow. And the larger p can lead to a smaller congestion window,</a:t>
            </a:r>
          </a:p>
        </p:txBody>
      </p:sp>
      <p:sp>
        <p:nvSpPr>
          <p:cNvPr id="4" name="灯片编号占位符 3"/>
          <p:cNvSpPr>
            <a:spLocks noGrp="1"/>
          </p:cNvSpPr>
          <p:nvPr>
            <p:ph type="sldNum" sz="quarter" idx="10"/>
          </p:nvPr>
        </p:nvSpPr>
        <p:spPr/>
        <p:txBody>
          <a:bodyPr/>
          <a:lstStyle/>
          <a:p>
            <a:fld id="{4369606A-AD20-42B9-98D8-10A5A599E2F2}" type="slidenum">
              <a:rPr lang="zh-CN" altLang="en-US" smtClean="0"/>
              <a:t>5</a:t>
            </a:fld>
            <a:endParaRPr lang="zh-CN" altLang="en-US"/>
          </a:p>
        </p:txBody>
      </p:sp>
    </p:spTree>
    <p:extLst>
      <p:ext uri="{BB962C8B-B14F-4D97-AF65-F5344CB8AC3E}">
        <p14:creationId xmlns:p14="http://schemas.microsoft.com/office/powerpoint/2010/main" val="5329383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In D2TCP the</a:t>
            </a:r>
            <a:r>
              <a:rPr lang="en-US" altLang="zh-CN" baseline="0" dirty="0" smtClean="0"/>
              <a:t> near –deadline flows will back off less while far-deadline flows back off more.</a:t>
            </a:r>
          </a:p>
          <a:p>
            <a:r>
              <a:rPr lang="en-US" altLang="zh-CN" baseline="0" dirty="0" smtClean="0"/>
              <a:t>Just look at the picture. If d less than1 for far-deadline flows. P is large and this will shrink the window.</a:t>
            </a:r>
          </a:p>
          <a:p>
            <a:r>
              <a:rPr lang="en-US" altLang="zh-CN" baseline="0" dirty="0" smtClean="0"/>
              <a:t>And when d is larger than 1 for near deadline flows,  p is small and the sender will retain the congestion window.</a:t>
            </a:r>
          </a:p>
          <a:p>
            <a:r>
              <a:rPr lang="en-US" altLang="zh-CN" baseline="0" dirty="0" smtClean="0"/>
              <a:t>For long lived flow d =1 and the d2tcp flows perform like the DCTCP flow.</a:t>
            </a:r>
          </a:p>
          <a:p>
            <a:r>
              <a:rPr lang="en-US" altLang="zh-CN" dirty="0" smtClean="0"/>
              <a:t>D2TCP use</a:t>
            </a:r>
            <a:r>
              <a:rPr lang="en-US" altLang="zh-CN" baseline="0" dirty="0" smtClean="0"/>
              <a:t> the congestion control method to solve this and it provides a good solution. However, it also has some flaws.</a:t>
            </a:r>
          </a:p>
          <a:p>
            <a:endParaRPr lang="zh-CN" altLang="en-US" dirty="0"/>
          </a:p>
        </p:txBody>
      </p:sp>
      <p:sp>
        <p:nvSpPr>
          <p:cNvPr id="4" name="灯片编号占位符 3"/>
          <p:cNvSpPr>
            <a:spLocks noGrp="1"/>
          </p:cNvSpPr>
          <p:nvPr>
            <p:ph type="sldNum" sz="quarter" idx="10"/>
          </p:nvPr>
        </p:nvSpPr>
        <p:spPr/>
        <p:txBody>
          <a:bodyPr/>
          <a:lstStyle/>
          <a:p>
            <a:fld id="{4369606A-AD20-42B9-98D8-10A5A599E2F2}" type="slidenum">
              <a:rPr lang="zh-CN" altLang="en-US" smtClean="0"/>
              <a:t>6</a:t>
            </a:fld>
            <a:endParaRPr lang="zh-CN" altLang="en-US"/>
          </a:p>
        </p:txBody>
      </p:sp>
    </p:spTree>
    <p:extLst>
      <p:ext uri="{BB962C8B-B14F-4D97-AF65-F5344CB8AC3E}">
        <p14:creationId xmlns:p14="http://schemas.microsoft.com/office/powerpoint/2010/main" val="20110686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In</a:t>
            </a:r>
            <a:r>
              <a:rPr lang="en-US" altLang="zh-CN" baseline="0" dirty="0" smtClean="0"/>
              <a:t> this part we will introduce our motivation to this problem</a:t>
            </a:r>
            <a:endParaRPr lang="zh-CN" altLang="en-US" dirty="0"/>
          </a:p>
        </p:txBody>
      </p:sp>
      <p:sp>
        <p:nvSpPr>
          <p:cNvPr id="4" name="灯片编号占位符 3"/>
          <p:cNvSpPr>
            <a:spLocks noGrp="1"/>
          </p:cNvSpPr>
          <p:nvPr>
            <p:ph type="sldNum" sz="quarter" idx="10"/>
          </p:nvPr>
        </p:nvSpPr>
        <p:spPr/>
        <p:txBody>
          <a:bodyPr/>
          <a:lstStyle/>
          <a:p>
            <a:fld id="{4369606A-AD20-42B9-98D8-10A5A599E2F2}" type="slidenum">
              <a:rPr lang="zh-CN" altLang="en-US" smtClean="0"/>
              <a:t>7</a:t>
            </a:fld>
            <a:endParaRPr lang="zh-CN" altLang="en-US"/>
          </a:p>
        </p:txBody>
      </p:sp>
    </p:spTree>
    <p:extLst>
      <p:ext uri="{BB962C8B-B14F-4D97-AF65-F5344CB8AC3E}">
        <p14:creationId xmlns:p14="http://schemas.microsoft.com/office/powerpoint/2010/main" val="6890136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We</a:t>
            </a:r>
            <a:r>
              <a:rPr lang="en-US" altLang="zh-CN" baseline="0" dirty="0" smtClean="0"/>
              <a:t> use an experiment to illustrate the problem. In ns-2 simulator, we create a topology that 4 sender send data to a receiver via a switch node.</a:t>
            </a:r>
          </a:p>
          <a:p>
            <a:r>
              <a:rPr lang="en-US" altLang="zh-CN" baseline="0" dirty="0" smtClean="0"/>
              <a:t>The </a:t>
            </a:r>
            <a:r>
              <a:rPr lang="en-US" altLang="zh-CN" baseline="0" dirty="0" err="1" smtClean="0"/>
              <a:t>rtt</a:t>
            </a:r>
            <a:r>
              <a:rPr lang="en-US" altLang="zh-CN" baseline="0" dirty="0" smtClean="0"/>
              <a:t> of the process is 100 Microsecond. The four flows information is just as the table column 1 show. Then we compare the result of DCTCP and D2TCP.</a:t>
            </a:r>
          </a:p>
          <a:p>
            <a:r>
              <a:rPr lang="en-US" altLang="zh-CN" baseline="0" dirty="0" smtClean="0"/>
              <a:t>Column 2 is the result of DCTCP and 3 is the result of D2TCP.  The simulation results show that D2TCP can send more data than DCTCP before the flows deadline. But it can not reduce the number of flows that miss deadline, In both cases, only flow 4 finishes before deadline.</a:t>
            </a:r>
          </a:p>
          <a:p>
            <a:r>
              <a:rPr lang="en-US" altLang="zh-CN" baseline="0" dirty="0" smtClean="0"/>
              <a:t>This is an interesting result, as D2TCP claims it is a deadline-aware congestion control protocol, but the result shows it perform like DCTCP which is not deadline. To get the reason for this, we get the detail of the flow information.</a:t>
            </a:r>
          </a:p>
        </p:txBody>
      </p:sp>
      <p:sp>
        <p:nvSpPr>
          <p:cNvPr id="4" name="灯片编号占位符 3"/>
          <p:cNvSpPr>
            <a:spLocks noGrp="1"/>
          </p:cNvSpPr>
          <p:nvPr>
            <p:ph type="sldNum" sz="quarter" idx="10"/>
          </p:nvPr>
        </p:nvSpPr>
        <p:spPr/>
        <p:txBody>
          <a:bodyPr/>
          <a:lstStyle/>
          <a:p>
            <a:fld id="{4369606A-AD20-42B9-98D8-10A5A599E2F2}" type="slidenum">
              <a:rPr lang="zh-CN" altLang="en-US" smtClean="0"/>
              <a:t>8</a:t>
            </a:fld>
            <a:endParaRPr lang="zh-CN" altLang="en-US"/>
          </a:p>
        </p:txBody>
      </p:sp>
    </p:spTree>
    <p:extLst>
      <p:ext uri="{BB962C8B-B14F-4D97-AF65-F5344CB8AC3E}">
        <p14:creationId xmlns:p14="http://schemas.microsoft.com/office/powerpoint/2010/main" val="15749001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The</a:t>
            </a:r>
            <a:r>
              <a:rPr lang="en-US" altLang="zh-CN" baseline="0" dirty="0" smtClean="0"/>
              <a:t> 4 picture show some detail information of the process. From the picture we can see that the 4 flows almost have the same value of bandwidth.</a:t>
            </a:r>
          </a:p>
          <a:p>
            <a:r>
              <a:rPr lang="en-US" altLang="zh-CN" baseline="0" dirty="0" smtClean="0"/>
              <a:t>Then we print some detail information of flow1 and flow4, from the picture we can see that for flow1 has a larger factor than flow4, and flow1 has almost the same  congestion window size as flow4. However, flow1 has almost the same bandwidth as flow4. This leads to the deadline miss. For the reason, we should has a deep insight into the function. </a:t>
            </a:r>
          </a:p>
          <a:p>
            <a:endParaRPr lang="en-US" altLang="zh-CN" baseline="0" dirty="0" smtClean="0"/>
          </a:p>
          <a:p>
            <a:r>
              <a:rPr lang="en-US" altLang="zh-CN" baseline="0" dirty="0" smtClean="0"/>
              <a:t>What is your advantage when comparing </a:t>
            </a:r>
            <a:endParaRPr lang="zh-CN" altLang="en-US" dirty="0"/>
          </a:p>
        </p:txBody>
      </p:sp>
      <p:sp>
        <p:nvSpPr>
          <p:cNvPr id="4" name="灯片编号占位符 3"/>
          <p:cNvSpPr>
            <a:spLocks noGrp="1"/>
          </p:cNvSpPr>
          <p:nvPr>
            <p:ph type="sldNum" sz="quarter" idx="10"/>
          </p:nvPr>
        </p:nvSpPr>
        <p:spPr/>
        <p:txBody>
          <a:bodyPr/>
          <a:lstStyle/>
          <a:p>
            <a:fld id="{4369606A-AD20-42B9-98D8-10A5A599E2F2}" type="slidenum">
              <a:rPr lang="zh-CN" altLang="en-US" smtClean="0"/>
              <a:t>9</a:t>
            </a:fld>
            <a:endParaRPr lang="zh-CN" altLang="en-US"/>
          </a:p>
        </p:txBody>
      </p:sp>
    </p:spTree>
    <p:extLst>
      <p:ext uri="{BB962C8B-B14F-4D97-AF65-F5344CB8AC3E}">
        <p14:creationId xmlns:p14="http://schemas.microsoft.com/office/powerpoint/2010/main" val="37303084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10E6BD4D-27D6-4AA4-83D8-CBC30DCDE8FB}" type="datetimeFigureOut">
              <a:rPr lang="zh-CN" altLang="en-US" smtClean="0"/>
              <a:t>15/11/19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A5B19D8-230C-4372-848D-63E32288822E}" type="slidenum">
              <a:rPr lang="zh-CN" altLang="en-US" smtClean="0"/>
              <a:t>‹#›</a:t>
            </a:fld>
            <a:endParaRPr lang="zh-CN" altLang="en-US"/>
          </a:p>
        </p:txBody>
      </p:sp>
    </p:spTree>
    <p:extLst>
      <p:ext uri="{BB962C8B-B14F-4D97-AF65-F5344CB8AC3E}">
        <p14:creationId xmlns:p14="http://schemas.microsoft.com/office/powerpoint/2010/main" val="3867533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10E6BD4D-27D6-4AA4-83D8-CBC30DCDE8FB}" type="datetimeFigureOut">
              <a:rPr lang="zh-CN" altLang="en-US" smtClean="0"/>
              <a:t>15/11/19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A5B19D8-230C-4372-848D-63E32288822E}" type="slidenum">
              <a:rPr lang="zh-CN" altLang="en-US" smtClean="0"/>
              <a:t>‹#›</a:t>
            </a:fld>
            <a:endParaRPr lang="zh-CN" altLang="en-US"/>
          </a:p>
        </p:txBody>
      </p:sp>
    </p:spTree>
    <p:extLst>
      <p:ext uri="{BB962C8B-B14F-4D97-AF65-F5344CB8AC3E}">
        <p14:creationId xmlns:p14="http://schemas.microsoft.com/office/powerpoint/2010/main" val="42753673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10E6BD4D-27D6-4AA4-83D8-CBC30DCDE8FB}" type="datetimeFigureOut">
              <a:rPr lang="zh-CN" altLang="en-US" smtClean="0"/>
              <a:t>15/11/19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A5B19D8-230C-4372-848D-63E32288822E}" type="slidenum">
              <a:rPr lang="zh-CN" altLang="en-US" smtClean="0"/>
              <a:t>‹#›</a:t>
            </a:fld>
            <a:endParaRPr lang="zh-CN" altLang="en-US"/>
          </a:p>
        </p:txBody>
      </p:sp>
    </p:spTree>
    <p:extLst>
      <p:ext uri="{BB962C8B-B14F-4D97-AF65-F5344CB8AC3E}">
        <p14:creationId xmlns:p14="http://schemas.microsoft.com/office/powerpoint/2010/main" val="230146488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x" userDrawn="1">
  <p:cSld name="tx">
    <p:spTree>
      <p:nvGrpSpPr>
        <p:cNvPr id="1" name="Shape 98"/>
        <p:cNvGrpSpPr/>
        <p:nvPr/>
      </p:nvGrpSpPr>
      <p:grpSpPr>
        <a:xfrm>
          <a:off x="0" y="0"/>
          <a:ext cx="0" cy="0"/>
          <a:chOff x="0" y="0"/>
          <a:chExt cx="0" cy="0"/>
        </a:xfrm>
      </p:grpSpPr>
      <p:sp>
        <p:nvSpPr>
          <p:cNvPr id="99" name="Shape 99"/>
          <p:cNvSpPr txBox="1">
            <a:spLocks noGrp="1"/>
          </p:cNvSpPr>
          <p:nvPr>
            <p:ph type="title"/>
          </p:nvPr>
        </p:nvSpPr>
        <p:spPr>
          <a:xfrm>
            <a:off x="500136" y="660398"/>
            <a:ext cx="10972800" cy="865799"/>
          </a:xfrm>
          <a:prstGeom prst="rect">
            <a:avLst/>
          </a:prstGeom>
          <a:noFill/>
          <a:ln>
            <a:noFill/>
          </a:ln>
        </p:spPr>
        <p:txBody>
          <a:bodyPr lIns="91425" tIns="91425" rIns="91425" bIns="91425" anchor="t" anchorCtr="0"/>
          <a:lstStyle>
            <a:lvl1pPr rtl="0">
              <a:buNone/>
              <a:defRPr sz="3600" b="1">
                <a:latin typeface="Trebuchet MS" pitchFamily="34" charset="0"/>
              </a:defRPr>
            </a:lvl1pPr>
            <a:lvl2pPr rtl="0">
              <a:buNone/>
              <a:defRPr sz="2400"/>
            </a:lvl2pPr>
            <a:lvl3pPr rtl="0">
              <a:buNone/>
              <a:defRPr sz="2400"/>
            </a:lvl3pPr>
            <a:lvl4pPr rtl="0">
              <a:buNone/>
              <a:defRPr sz="2400"/>
            </a:lvl4pPr>
            <a:lvl5pPr rtl="0">
              <a:buNone/>
              <a:defRPr sz="2400"/>
            </a:lvl5pPr>
            <a:lvl6pPr rtl="0">
              <a:buNone/>
              <a:defRPr sz="2400"/>
            </a:lvl6pPr>
            <a:lvl7pPr rtl="0">
              <a:buNone/>
              <a:defRPr sz="2400"/>
            </a:lvl7pPr>
            <a:lvl8pPr rtl="0">
              <a:buNone/>
              <a:defRPr sz="2400"/>
            </a:lvl8pPr>
            <a:lvl9pPr rtl="0">
              <a:buNone/>
              <a:defRPr sz="2400"/>
            </a:lvl9pPr>
          </a:lstStyle>
          <a:p>
            <a:endParaRPr dirty="0"/>
          </a:p>
        </p:txBody>
      </p:sp>
      <p:sp>
        <p:nvSpPr>
          <p:cNvPr id="100" name="Shape 100"/>
          <p:cNvSpPr txBox="1">
            <a:spLocks noGrp="1"/>
          </p:cNvSpPr>
          <p:nvPr>
            <p:ph type="body" idx="1"/>
          </p:nvPr>
        </p:nvSpPr>
        <p:spPr>
          <a:xfrm>
            <a:off x="500135" y="1671578"/>
            <a:ext cx="10972800" cy="4272023"/>
          </a:xfrm>
          <a:prstGeom prst="rect">
            <a:avLst/>
          </a:prstGeom>
          <a:noFill/>
          <a:ln>
            <a:noFill/>
          </a:ln>
        </p:spPr>
        <p:txBody>
          <a:bodyPr lIns="91425" tIns="91425" rIns="91425" bIns="91425" anchor="t" anchorCtr="0"/>
          <a:lstStyle>
            <a:lvl1pPr marL="342900" indent="-342900" algn="l" rtl="0">
              <a:spcBef>
                <a:spcPts val="0"/>
              </a:spcBef>
              <a:buClr>
                <a:schemeClr val="dk1"/>
              </a:buClr>
              <a:buSzPct val="150000"/>
              <a:buFont typeface="Arial" pitchFamily="34" charset="0"/>
              <a:buChar char="•"/>
              <a:defRPr sz="2400">
                <a:solidFill>
                  <a:schemeClr val="dk1"/>
                </a:solidFill>
                <a:latin typeface="Trebuchet MS" pitchFamily="34" charset="0"/>
              </a:defRPr>
            </a:lvl1pPr>
            <a:lvl2pPr marL="742950" indent="-285750" algn="l" rtl="0">
              <a:spcBef>
                <a:spcPts val="360"/>
              </a:spcBef>
              <a:buClr>
                <a:schemeClr val="dk1"/>
              </a:buClr>
              <a:buSzPct val="100000"/>
              <a:buFont typeface="Courier New"/>
              <a:buChar char="o"/>
              <a:defRPr sz="1800">
                <a:solidFill>
                  <a:schemeClr val="dk1"/>
                </a:solidFill>
              </a:defRPr>
            </a:lvl2pPr>
            <a:lvl3pPr marL="1143000" indent="-228600" algn="l" rtl="0">
              <a:spcBef>
                <a:spcPts val="320"/>
              </a:spcBef>
              <a:buClr>
                <a:schemeClr val="dk1"/>
              </a:buClr>
              <a:buSzPct val="100000"/>
              <a:buFont typeface="Wingdings"/>
              <a:buChar char="§"/>
              <a:defRPr sz="1600">
                <a:solidFill>
                  <a:schemeClr val="dk1"/>
                </a:solidFill>
              </a:defRPr>
            </a:lvl3pPr>
            <a:lvl4pPr marL="1600200" indent="-228600" algn="l" rtl="0">
              <a:spcBef>
                <a:spcPts val="320"/>
              </a:spcBef>
              <a:buClr>
                <a:schemeClr val="dk1"/>
              </a:buClr>
              <a:buSzPct val="166666"/>
              <a:buFont typeface="Arial"/>
              <a:buChar char="•"/>
              <a:defRPr sz="1600">
                <a:solidFill>
                  <a:schemeClr val="dk1"/>
                </a:solidFill>
              </a:defRPr>
            </a:lvl4pPr>
            <a:lvl5pPr marL="2057400" indent="-228600" algn="l" rtl="0">
              <a:spcBef>
                <a:spcPts val="280"/>
              </a:spcBef>
              <a:buClr>
                <a:schemeClr val="dk1"/>
              </a:buClr>
              <a:buSzPct val="100000"/>
              <a:buFont typeface="Courier New"/>
              <a:buChar char="o"/>
              <a:defRPr sz="1400" baseline="0">
                <a:solidFill>
                  <a:schemeClr val="dk1"/>
                </a:solidFill>
              </a:defRPr>
            </a:lvl5pPr>
            <a:lvl6pPr marL="2514600" indent="-228600" algn="l" rtl="0">
              <a:spcBef>
                <a:spcPts val="280"/>
              </a:spcBef>
              <a:buClr>
                <a:schemeClr val="dk1"/>
              </a:buClr>
              <a:buSzPct val="100000"/>
              <a:buFont typeface="Wingdings"/>
              <a:buChar char="§"/>
              <a:defRPr sz="1400">
                <a:solidFill>
                  <a:schemeClr val="dk1"/>
                </a:solidFill>
              </a:defRPr>
            </a:lvl6pPr>
            <a:lvl7pPr marL="2971800" indent="-228600" algn="l" rtl="0">
              <a:spcBef>
                <a:spcPts val="280"/>
              </a:spcBef>
              <a:buClr>
                <a:schemeClr val="dk1"/>
              </a:buClr>
              <a:buSzPct val="166666"/>
              <a:buFont typeface="Arial"/>
              <a:buChar char="•"/>
              <a:defRPr sz="1400">
                <a:solidFill>
                  <a:schemeClr val="dk1"/>
                </a:solidFill>
              </a:defRPr>
            </a:lvl7pPr>
            <a:lvl8pPr marL="3429000" indent="-228600" algn="l" rtl="0">
              <a:spcBef>
                <a:spcPts val="280"/>
              </a:spcBef>
              <a:buClr>
                <a:schemeClr val="dk1"/>
              </a:buClr>
              <a:buSzPct val="100000"/>
              <a:buFont typeface="Courier New"/>
              <a:buChar char="o"/>
              <a:defRPr sz="1400" baseline="0">
                <a:solidFill>
                  <a:schemeClr val="dk1"/>
                </a:solidFill>
              </a:defRPr>
            </a:lvl8pPr>
            <a:lvl9pPr marL="3886200" indent="-228600" algn="l" rtl="0">
              <a:spcBef>
                <a:spcPts val="280"/>
              </a:spcBef>
              <a:buClr>
                <a:schemeClr val="dk1"/>
              </a:buClr>
              <a:buSzPct val="100000"/>
              <a:buFont typeface="Wingdings"/>
              <a:buChar char="§"/>
              <a:defRPr sz="1400" baseline="0">
                <a:solidFill>
                  <a:schemeClr val="dk1"/>
                </a:solidFill>
              </a:defRPr>
            </a:lvl9pPr>
          </a:lstStyle>
          <a:p>
            <a:endParaRPr dirty="0"/>
          </a:p>
        </p:txBody>
      </p:sp>
      <p:sp>
        <p:nvSpPr>
          <p:cNvPr id="6" name="Shape 100"/>
          <p:cNvSpPr txBox="1">
            <a:spLocks noGrp="1"/>
          </p:cNvSpPr>
          <p:nvPr>
            <p:ph type="body" idx="10"/>
          </p:nvPr>
        </p:nvSpPr>
        <p:spPr>
          <a:xfrm>
            <a:off x="508000" y="6019800"/>
            <a:ext cx="10972800" cy="685800"/>
          </a:xfrm>
          <a:prstGeom prst="rect">
            <a:avLst/>
          </a:prstGeom>
          <a:noFill/>
          <a:ln>
            <a:noFill/>
          </a:ln>
        </p:spPr>
        <p:txBody>
          <a:bodyPr lIns="91425" tIns="91425" rIns="91425" bIns="91425" anchor="t" anchorCtr="0"/>
          <a:lstStyle>
            <a:lvl1pPr marL="342900" indent="-342900" algn="l" rtl="0">
              <a:spcBef>
                <a:spcPts val="0"/>
              </a:spcBef>
              <a:buClr>
                <a:schemeClr val="dk1"/>
              </a:buClr>
              <a:buSzPct val="150000"/>
              <a:buFont typeface="Arial" pitchFamily="34" charset="0"/>
              <a:buChar char="•"/>
              <a:defRPr sz="2800">
                <a:solidFill>
                  <a:srgbClr val="0070C0"/>
                </a:solidFill>
                <a:latin typeface="Trebuchet MS" pitchFamily="34" charset="0"/>
              </a:defRPr>
            </a:lvl1pPr>
            <a:lvl2pPr marL="742950" indent="-285750" algn="l" rtl="0">
              <a:spcBef>
                <a:spcPts val="360"/>
              </a:spcBef>
              <a:buClr>
                <a:schemeClr val="dk1"/>
              </a:buClr>
              <a:buSzPct val="100000"/>
              <a:buFont typeface="Courier New"/>
              <a:buChar char="o"/>
              <a:defRPr sz="1800">
                <a:solidFill>
                  <a:schemeClr val="dk1"/>
                </a:solidFill>
              </a:defRPr>
            </a:lvl2pPr>
            <a:lvl3pPr marL="1143000" indent="-228600" algn="l" rtl="0">
              <a:spcBef>
                <a:spcPts val="320"/>
              </a:spcBef>
              <a:buClr>
                <a:schemeClr val="dk1"/>
              </a:buClr>
              <a:buSzPct val="100000"/>
              <a:buFont typeface="Wingdings"/>
              <a:buChar char="§"/>
              <a:defRPr sz="1600">
                <a:solidFill>
                  <a:schemeClr val="dk1"/>
                </a:solidFill>
              </a:defRPr>
            </a:lvl3pPr>
            <a:lvl4pPr marL="1600200" indent="-228600" algn="l" rtl="0">
              <a:spcBef>
                <a:spcPts val="320"/>
              </a:spcBef>
              <a:buClr>
                <a:schemeClr val="dk1"/>
              </a:buClr>
              <a:buSzPct val="166666"/>
              <a:buFont typeface="Arial"/>
              <a:buChar char="•"/>
              <a:defRPr sz="1600">
                <a:solidFill>
                  <a:schemeClr val="dk1"/>
                </a:solidFill>
              </a:defRPr>
            </a:lvl4pPr>
            <a:lvl5pPr marL="2057400" indent="-228600" algn="l" rtl="0">
              <a:spcBef>
                <a:spcPts val="280"/>
              </a:spcBef>
              <a:buClr>
                <a:schemeClr val="dk1"/>
              </a:buClr>
              <a:buSzPct val="100000"/>
              <a:buFont typeface="Courier New"/>
              <a:buChar char="o"/>
              <a:defRPr sz="1400" baseline="0">
                <a:solidFill>
                  <a:schemeClr val="dk1"/>
                </a:solidFill>
              </a:defRPr>
            </a:lvl5pPr>
            <a:lvl6pPr marL="2514600" indent="-228600" algn="l" rtl="0">
              <a:spcBef>
                <a:spcPts val="280"/>
              </a:spcBef>
              <a:buClr>
                <a:schemeClr val="dk1"/>
              </a:buClr>
              <a:buSzPct val="100000"/>
              <a:buFont typeface="Wingdings"/>
              <a:buChar char="§"/>
              <a:defRPr sz="1400">
                <a:solidFill>
                  <a:schemeClr val="dk1"/>
                </a:solidFill>
              </a:defRPr>
            </a:lvl6pPr>
            <a:lvl7pPr marL="2971800" indent="-228600" algn="l" rtl="0">
              <a:spcBef>
                <a:spcPts val="280"/>
              </a:spcBef>
              <a:buClr>
                <a:schemeClr val="dk1"/>
              </a:buClr>
              <a:buSzPct val="166666"/>
              <a:buFont typeface="Arial"/>
              <a:buChar char="•"/>
              <a:defRPr sz="1400">
                <a:solidFill>
                  <a:schemeClr val="dk1"/>
                </a:solidFill>
              </a:defRPr>
            </a:lvl7pPr>
            <a:lvl8pPr marL="3429000" indent="-228600" algn="l" rtl="0">
              <a:spcBef>
                <a:spcPts val="280"/>
              </a:spcBef>
              <a:buClr>
                <a:schemeClr val="dk1"/>
              </a:buClr>
              <a:buSzPct val="100000"/>
              <a:buFont typeface="Courier New"/>
              <a:buChar char="o"/>
              <a:defRPr sz="1400" baseline="0">
                <a:solidFill>
                  <a:schemeClr val="dk1"/>
                </a:solidFill>
              </a:defRPr>
            </a:lvl8pPr>
            <a:lvl9pPr marL="3886200" indent="-228600" algn="l" rtl="0">
              <a:spcBef>
                <a:spcPts val="280"/>
              </a:spcBef>
              <a:buClr>
                <a:schemeClr val="dk1"/>
              </a:buClr>
              <a:buSzPct val="100000"/>
              <a:buFont typeface="Wingdings"/>
              <a:buChar char="§"/>
              <a:defRPr sz="1400" baseline="0">
                <a:solidFill>
                  <a:schemeClr val="dk1"/>
                </a:solidFill>
              </a:defRPr>
            </a:lvl9pPr>
          </a:lstStyle>
          <a:p>
            <a:endParaRPr dirty="0"/>
          </a:p>
        </p:txBody>
      </p:sp>
    </p:spTree>
    <p:extLst>
      <p:ext uri="{BB962C8B-B14F-4D97-AF65-F5344CB8AC3E}">
        <p14:creationId xmlns:p14="http://schemas.microsoft.com/office/powerpoint/2010/main" val="719886093"/>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10E6BD4D-27D6-4AA4-83D8-CBC30DCDE8FB}" type="datetimeFigureOut">
              <a:rPr lang="zh-CN" altLang="en-US" smtClean="0"/>
              <a:t>15/11/19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A5B19D8-230C-4372-848D-63E32288822E}" type="slidenum">
              <a:rPr lang="zh-CN" altLang="en-US" smtClean="0"/>
              <a:t>‹#›</a:t>
            </a:fld>
            <a:endParaRPr lang="zh-CN" altLang="en-US"/>
          </a:p>
        </p:txBody>
      </p:sp>
    </p:spTree>
    <p:extLst>
      <p:ext uri="{BB962C8B-B14F-4D97-AF65-F5344CB8AC3E}">
        <p14:creationId xmlns:p14="http://schemas.microsoft.com/office/powerpoint/2010/main" val="18178228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10E6BD4D-27D6-4AA4-83D8-CBC30DCDE8FB}" type="datetimeFigureOut">
              <a:rPr lang="zh-CN" altLang="en-US" smtClean="0"/>
              <a:t>15/11/19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A5B19D8-230C-4372-848D-63E32288822E}" type="slidenum">
              <a:rPr lang="zh-CN" altLang="en-US" smtClean="0"/>
              <a:t>‹#›</a:t>
            </a:fld>
            <a:endParaRPr lang="zh-CN" altLang="en-US"/>
          </a:p>
        </p:txBody>
      </p:sp>
    </p:spTree>
    <p:extLst>
      <p:ext uri="{BB962C8B-B14F-4D97-AF65-F5344CB8AC3E}">
        <p14:creationId xmlns:p14="http://schemas.microsoft.com/office/powerpoint/2010/main" val="12424286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lvl1pPr>
              <a:defRPr sz="4000" b="1"/>
            </a:lvl1pPr>
          </a:lstStyle>
          <a:p>
            <a:r>
              <a:rPr lang="zh-CN" altLang="en-US" dirty="0" smtClean="0"/>
              <a:t>单击此处编辑母版标题样式</a:t>
            </a:r>
            <a:endParaRPr lang="zh-CN" altLang="en-US" dirty="0"/>
          </a:p>
        </p:txBody>
      </p:sp>
      <p:sp>
        <p:nvSpPr>
          <p:cNvPr id="3" name="内容占位符 2"/>
          <p:cNvSpPr>
            <a:spLocks noGrp="1"/>
          </p:cNvSpPr>
          <p:nvPr>
            <p:ph sz="half" idx="1"/>
          </p:nvPr>
        </p:nvSpPr>
        <p:spPr>
          <a:xfrm>
            <a:off x="838200" y="1825625"/>
            <a:ext cx="5181600" cy="4351338"/>
          </a:xfrm>
        </p:spPr>
        <p:txBody>
          <a:bodyPr/>
          <a:lstStyle>
            <a:lvl1pPr>
              <a:defRPr b="1"/>
            </a:lvl1pPr>
            <a:lvl2pPr>
              <a:defRPr b="1"/>
            </a:lvl2pPr>
            <a:lvl3pPr>
              <a:defRPr b="1"/>
            </a:lvl3pPr>
            <a:lvl4pPr>
              <a:defRPr b="1"/>
            </a:lvl4pPr>
            <a:lvl5pPr>
              <a:defRPr b="1"/>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内容占位符 3"/>
          <p:cNvSpPr>
            <a:spLocks noGrp="1"/>
          </p:cNvSpPr>
          <p:nvPr>
            <p:ph sz="half" idx="2"/>
          </p:nvPr>
        </p:nvSpPr>
        <p:spPr>
          <a:xfrm>
            <a:off x="6172200" y="1825625"/>
            <a:ext cx="5181600" cy="4351338"/>
          </a:xfrm>
        </p:spPr>
        <p:txBody>
          <a:bodyPr/>
          <a:lstStyle>
            <a:lvl1pPr>
              <a:defRPr b="1"/>
            </a:lvl1pPr>
            <a:lvl2pPr>
              <a:defRPr b="1"/>
            </a:lvl2pPr>
            <a:lvl3pPr>
              <a:defRPr b="1"/>
            </a:lvl3pPr>
            <a:lvl4pPr>
              <a:defRPr b="1"/>
            </a:lvl4pPr>
            <a:lvl5pPr>
              <a:defRPr b="1"/>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5" name="日期占位符 4"/>
          <p:cNvSpPr>
            <a:spLocks noGrp="1"/>
          </p:cNvSpPr>
          <p:nvPr>
            <p:ph type="dt" sz="half" idx="10"/>
          </p:nvPr>
        </p:nvSpPr>
        <p:spPr/>
        <p:txBody>
          <a:bodyPr/>
          <a:lstStyle/>
          <a:p>
            <a:fld id="{10E6BD4D-27D6-4AA4-83D8-CBC30DCDE8FB}" type="datetimeFigureOut">
              <a:rPr lang="zh-CN" altLang="en-US" smtClean="0"/>
              <a:t>15/11/19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A5B19D8-230C-4372-848D-63E32288822E}" type="slidenum">
              <a:rPr lang="zh-CN" altLang="en-US" smtClean="0"/>
              <a:t>‹#›</a:t>
            </a:fld>
            <a:endParaRPr lang="zh-CN" altLang="en-US"/>
          </a:p>
        </p:txBody>
      </p:sp>
    </p:spTree>
    <p:extLst>
      <p:ext uri="{BB962C8B-B14F-4D97-AF65-F5344CB8AC3E}">
        <p14:creationId xmlns:p14="http://schemas.microsoft.com/office/powerpoint/2010/main" val="34786614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10E6BD4D-27D6-4AA4-83D8-CBC30DCDE8FB}" type="datetimeFigureOut">
              <a:rPr lang="zh-CN" altLang="en-US" smtClean="0"/>
              <a:t>15/11/19</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3A5B19D8-230C-4372-848D-63E32288822E}" type="slidenum">
              <a:rPr lang="zh-CN" altLang="en-US" smtClean="0"/>
              <a:t>‹#›</a:t>
            </a:fld>
            <a:endParaRPr lang="zh-CN" altLang="en-US"/>
          </a:p>
        </p:txBody>
      </p:sp>
    </p:spTree>
    <p:extLst>
      <p:ext uri="{BB962C8B-B14F-4D97-AF65-F5344CB8AC3E}">
        <p14:creationId xmlns:p14="http://schemas.microsoft.com/office/powerpoint/2010/main" val="16985860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10E6BD4D-27D6-4AA4-83D8-CBC30DCDE8FB}" type="datetimeFigureOut">
              <a:rPr lang="zh-CN" altLang="en-US" smtClean="0"/>
              <a:t>15/11/19</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3A5B19D8-230C-4372-848D-63E32288822E}" type="slidenum">
              <a:rPr lang="zh-CN" altLang="en-US" smtClean="0"/>
              <a:t>‹#›</a:t>
            </a:fld>
            <a:endParaRPr lang="zh-CN" altLang="en-US"/>
          </a:p>
        </p:txBody>
      </p:sp>
    </p:spTree>
    <p:extLst>
      <p:ext uri="{BB962C8B-B14F-4D97-AF65-F5344CB8AC3E}">
        <p14:creationId xmlns:p14="http://schemas.microsoft.com/office/powerpoint/2010/main" val="6197501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0E6BD4D-27D6-4AA4-83D8-CBC30DCDE8FB}" type="datetimeFigureOut">
              <a:rPr lang="zh-CN" altLang="en-US" smtClean="0"/>
              <a:t>15/11/19</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3A5B19D8-230C-4372-848D-63E32288822E}" type="slidenum">
              <a:rPr lang="zh-CN" altLang="en-US" smtClean="0"/>
              <a:t>‹#›</a:t>
            </a:fld>
            <a:endParaRPr lang="zh-CN" altLang="en-US"/>
          </a:p>
        </p:txBody>
      </p:sp>
    </p:spTree>
    <p:extLst>
      <p:ext uri="{BB962C8B-B14F-4D97-AF65-F5344CB8AC3E}">
        <p14:creationId xmlns:p14="http://schemas.microsoft.com/office/powerpoint/2010/main" val="9588140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10E6BD4D-27D6-4AA4-83D8-CBC30DCDE8FB}" type="datetimeFigureOut">
              <a:rPr lang="zh-CN" altLang="en-US" smtClean="0"/>
              <a:t>15/11/19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A5B19D8-230C-4372-848D-63E32288822E}" type="slidenum">
              <a:rPr lang="zh-CN" altLang="en-US" smtClean="0"/>
              <a:t>‹#›</a:t>
            </a:fld>
            <a:endParaRPr lang="zh-CN" altLang="en-US"/>
          </a:p>
        </p:txBody>
      </p:sp>
    </p:spTree>
    <p:extLst>
      <p:ext uri="{BB962C8B-B14F-4D97-AF65-F5344CB8AC3E}">
        <p14:creationId xmlns:p14="http://schemas.microsoft.com/office/powerpoint/2010/main" val="31173081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10E6BD4D-27D6-4AA4-83D8-CBC30DCDE8FB}" type="datetimeFigureOut">
              <a:rPr lang="zh-CN" altLang="en-US" smtClean="0"/>
              <a:t>15/11/19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A5B19D8-230C-4372-848D-63E32288822E}" type="slidenum">
              <a:rPr lang="zh-CN" altLang="en-US" smtClean="0"/>
              <a:t>‹#›</a:t>
            </a:fld>
            <a:endParaRPr lang="zh-CN" altLang="en-US"/>
          </a:p>
        </p:txBody>
      </p:sp>
    </p:spTree>
    <p:extLst>
      <p:ext uri="{BB962C8B-B14F-4D97-AF65-F5344CB8AC3E}">
        <p14:creationId xmlns:p14="http://schemas.microsoft.com/office/powerpoint/2010/main" val="2467514644"/>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0E6BD4D-27D6-4AA4-83D8-CBC30DCDE8FB}" type="datetimeFigureOut">
              <a:rPr lang="zh-CN" altLang="en-US" smtClean="0"/>
              <a:t>15/11/19</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A5B19D8-230C-4372-848D-63E32288822E}" type="slidenum">
              <a:rPr lang="zh-CN" altLang="en-US" smtClean="0"/>
              <a:t>‹#›</a:t>
            </a:fld>
            <a:endParaRPr lang="zh-CN" altLang="en-US"/>
          </a:p>
        </p:txBody>
      </p:sp>
    </p:spTree>
    <p:extLst>
      <p:ext uri="{BB962C8B-B14F-4D97-AF65-F5344CB8AC3E}">
        <p14:creationId xmlns:p14="http://schemas.microsoft.com/office/powerpoint/2010/main" val="2704165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1" Type="http://schemas.openxmlformats.org/officeDocument/2006/relationships/slideLayout" Target="../slideLayouts/slideLayout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 Id="rId3" Type="http://schemas.openxmlformats.org/officeDocument/2006/relationships/image" Target="../media/image2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 Id="rId3" Type="http://schemas.openxmlformats.org/officeDocument/2006/relationships/image" Target="../media/image26.png"/></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30.png"/><Relationship Id="rId1" Type="http://schemas.openxmlformats.org/officeDocument/2006/relationships/slideLayout" Target="../slideLayouts/slideLayout4.xml"/><Relationship Id="rId2" Type="http://schemas.openxmlformats.org/officeDocument/2006/relationships/image" Target="../media/image27.png"/></Relationships>
</file>

<file path=ppt/slides/_rels/slide28.xml.rels><?xml version="1.0" encoding="UTF-8" standalone="yes"?>
<Relationships xmlns="http://schemas.openxmlformats.org/package/2006/relationships"><Relationship Id="rId3" Type="http://schemas.openxmlformats.org/officeDocument/2006/relationships/image" Target="../media/image31.tiff"/><Relationship Id="rId4" Type="http://schemas.openxmlformats.org/officeDocument/2006/relationships/image" Target="../media/image32.tiff"/><Relationship Id="rId1" Type="http://schemas.openxmlformats.org/officeDocument/2006/relationships/slideLayout" Target="../slideLayouts/slideLayout4.xml"/><Relationship Id="rId2" Type="http://schemas.openxmlformats.org/officeDocument/2006/relationships/notesSlide" Target="../notesSlides/notesSlide1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3.tiff"/></Relationships>
</file>

<file path=ppt/slides/_rels/slide3.xml.rels><?xml version="1.0" encoding="UTF-8" standalone="yes"?>
<Relationships xmlns="http://schemas.openxmlformats.org/package/2006/relationships"><Relationship Id="rId3" Type="http://schemas.openxmlformats.org/officeDocument/2006/relationships/slide" Target="slide43.xml"/><Relationship Id="rId4" Type="http://schemas.openxmlformats.org/officeDocument/2006/relationships/image" Target="../media/image2.jpeg"/><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4.tif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5.tif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6.tif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7.tiff"/></Relationships>
</file>

<file path=ppt/slides/_rels/slide34.xml.rels><?xml version="1.0" encoding="UTF-8" standalone="yes"?>
<Relationships xmlns="http://schemas.openxmlformats.org/package/2006/relationships"><Relationship Id="rId3" Type="http://schemas.openxmlformats.org/officeDocument/2006/relationships/image" Target="../media/image38.tiff"/><Relationship Id="rId4" Type="http://schemas.openxmlformats.org/officeDocument/2006/relationships/image" Target="../media/image39.tiff"/><Relationship Id="rId5" Type="http://schemas.openxmlformats.org/officeDocument/2006/relationships/image" Target="../media/image40.tiff"/><Relationship Id="rId6" Type="http://schemas.openxmlformats.org/officeDocument/2006/relationships/image" Target="../media/image41.tiff"/><Relationship Id="rId1" Type="http://schemas.openxmlformats.org/officeDocument/2006/relationships/slideLayout" Target="../slideLayouts/slideLayout4.xml"/><Relationship Id="rId2" Type="http://schemas.openxmlformats.org/officeDocument/2006/relationships/notesSlide" Target="../notesSlides/notesSlide1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2.tif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s>
</file>

<file path=ppt/slides/_rels/slide37.xml.rels><?xml version="1.0" encoding="UTF-8" standalone="yes"?>
<Relationships xmlns="http://schemas.openxmlformats.org/package/2006/relationships"><Relationship Id="rId3" Type="http://schemas.openxmlformats.org/officeDocument/2006/relationships/image" Target="../media/image43.tiff"/><Relationship Id="rId4" Type="http://schemas.openxmlformats.org/officeDocument/2006/relationships/image" Target="../media/image44.tiff"/><Relationship Id="rId5" Type="http://schemas.openxmlformats.org/officeDocument/2006/relationships/image" Target="../media/image45.tiff"/><Relationship Id="rId6" Type="http://schemas.openxmlformats.org/officeDocument/2006/relationships/image" Target="../media/image46.tiff"/><Relationship Id="rId1" Type="http://schemas.openxmlformats.org/officeDocument/2006/relationships/slideLayout" Target="../slideLayouts/slideLayout4.xml"/><Relationship Id="rId2" Type="http://schemas.openxmlformats.org/officeDocument/2006/relationships/notesSlide" Target="../notesSlides/notesSlide20.xml"/></Relationships>
</file>

<file path=ppt/slides/_rels/slide38.xml.rels><?xml version="1.0" encoding="UTF-8" standalone="yes"?>
<Relationships xmlns="http://schemas.openxmlformats.org/package/2006/relationships"><Relationship Id="rId3" Type="http://schemas.openxmlformats.org/officeDocument/2006/relationships/image" Target="../media/image48.tiff"/><Relationship Id="rId4" Type="http://schemas.openxmlformats.org/officeDocument/2006/relationships/image" Target="../media/image49.tiff"/><Relationship Id="rId1" Type="http://schemas.openxmlformats.org/officeDocument/2006/relationships/slideLayout" Target="../slideLayouts/slideLayout4.xml"/><Relationship Id="rId2" Type="http://schemas.openxmlformats.org/officeDocument/2006/relationships/image" Target="../media/image47.tiff"/></Relationships>
</file>

<file path=ppt/slides/_rels/slide39.xml.rels><?xml version="1.0" encoding="UTF-8" standalone="yes"?>
<Relationships xmlns="http://schemas.openxmlformats.org/package/2006/relationships"><Relationship Id="rId3" Type="http://schemas.openxmlformats.org/officeDocument/2006/relationships/image" Target="../media/image31.tiff"/><Relationship Id="rId4" Type="http://schemas.openxmlformats.org/officeDocument/2006/relationships/image" Target="../media/image32.tiff"/><Relationship Id="rId1" Type="http://schemas.openxmlformats.org/officeDocument/2006/relationships/slideLayout" Target="../slideLayouts/slideLayout4.xml"/><Relationship Id="rId2" Type="http://schemas.openxmlformats.org/officeDocument/2006/relationships/notesSlide" Target="../notesSlides/notesSlide2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0.tiff"/><Relationship Id="rId3" Type="http://schemas.openxmlformats.org/officeDocument/2006/relationships/image" Target="../media/image51.tif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2.tiff"/><Relationship Id="rId3" Type="http://schemas.openxmlformats.org/officeDocument/2006/relationships/image" Target="../media/image53.tif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23.xml"/><Relationship Id="rId4" Type="http://schemas.openxmlformats.org/officeDocument/2006/relationships/slide" Target="slide3.xml"/><Relationship Id="rId1" Type="http://schemas.openxmlformats.org/officeDocument/2006/relationships/tags" Target="../tags/tag1.xml"/><Relationship Id="rId2"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708338"/>
            <a:ext cx="9144000" cy="2801625"/>
          </a:xfrm>
        </p:spPr>
        <p:txBody>
          <a:bodyPr>
            <a:normAutofit fontScale="90000"/>
          </a:bodyPr>
          <a:lstStyle/>
          <a:p>
            <a:r>
              <a:rPr lang="en-US" altLang="zh-CN" sz="3600" dirty="0" smtClean="0">
                <a:latin typeface="微软雅黑" panose="020B0503020204020204" pitchFamily="34" charset="-122"/>
                <a:ea typeface="微软雅黑" panose="020B0503020204020204" pitchFamily="34" charset="-122"/>
              </a:rPr>
              <a:t/>
            </a:r>
            <a:br>
              <a:rPr lang="en-US" altLang="zh-CN" sz="3600" dirty="0" smtClean="0">
                <a:latin typeface="微软雅黑" panose="020B0503020204020204" pitchFamily="34" charset="-122"/>
                <a:ea typeface="微软雅黑" panose="020B0503020204020204" pitchFamily="34" charset="-122"/>
              </a:rPr>
            </a:br>
            <a:r>
              <a:rPr lang="en-US" altLang="zh-CN" sz="3600" dirty="0">
                <a:latin typeface="微软雅黑" panose="020B0503020204020204" pitchFamily="34" charset="-122"/>
                <a:ea typeface="微软雅黑" panose="020B0503020204020204" pitchFamily="34" charset="-122"/>
              </a:rPr>
              <a:t/>
            </a:r>
            <a:br>
              <a:rPr lang="en-US" altLang="zh-CN" sz="3600" dirty="0">
                <a:latin typeface="微软雅黑" panose="020B0503020204020204" pitchFamily="34" charset="-122"/>
                <a:ea typeface="微软雅黑" panose="020B0503020204020204" pitchFamily="34" charset="-122"/>
              </a:rPr>
            </a:br>
            <a:r>
              <a:rPr lang="en-US" altLang="zh-CN" sz="3600" dirty="0" smtClean="0">
                <a:latin typeface="微软雅黑" panose="020B0503020204020204" pitchFamily="34" charset="-122"/>
                <a:ea typeface="微软雅黑" panose="020B0503020204020204" pitchFamily="34" charset="-122"/>
              </a:rPr>
              <a:t/>
            </a:r>
            <a:br>
              <a:rPr lang="en-US" altLang="zh-CN" sz="3600" dirty="0" smtClean="0">
                <a:latin typeface="微软雅黑" panose="020B0503020204020204" pitchFamily="34" charset="-122"/>
                <a:ea typeface="微软雅黑" panose="020B0503020204020204" pitchFamily="34" charset="-122"/>
              </a:rPr>
            </a:br>
            <a:r>
              <a:rPr lang="en-US" altLang="zh-CN" sz="3600" b="1" dirty="0" smtClean="0">
                <a:latin typeface="微软雅黑" panose="020B0503020204020204" pitchFamily="34" charset="-122"/>
                <a:ea typeface="微软雅黑" panose="020B0503020204020204" pitchFamily="34" charset="-122"/>
              </a:rPr>
              <a:t>More </a:t>
            </a:r>
            <a:r>
              <a:rPr lang="en-US" altLang="zh-CN" sz="3600" b="1" dirty="0">
                <a:latin typeface="微软雅黑" panose="020B0503020204020204" pitchFamily="34" charset="-122"/>
                <a:ea typeface="微软雅黑" panose="020B0503020204020204" pitchFamily="34" charset="-122"/>
              </a:rPr>
              <a:t>Load, More </a:t>
            </a:r>
            <a:r>
              <a:rPr lang="en-US" altLang="zh-CN" sz="3600" b="1" dirty="0" smtClean="0">
                <a:latin typeface="微软雅黑" panose="020B0503020204020204" pitchFamily="34" charset="-122"/>
                <a:ea typeface="微软雅黑" panose="020B0503020204020204" pitchFamily="34" charset="-122"/>
              </a:rPr>
              <a:t>Differentiation - a </a:t>
            </a:r>
            <a:r>
              <a:rPr lang="en-US" altLang="zh-CN" sz="3600" b="1" dirty="0">
                <a:latin typeface="微软雅黑" panose="020B0503020204020204" pitchFamily="34" charset="-122"/>
                <a:ea typeface="微软雅黑" panose="020B0503020204020204" pitchFamily="34" charset="-122"/>
              </a:rPr>
              <a:t>Design</a:t>
            </a:r>
            <a:br>
              <a:rPr lang="en-US" altLang="zh-CN" sz="3600" b="1" dirty="0">
                <a:latin typeface="微软雅黑" panose="020B0503020204020204" pitchFamily="34" charset="-122"/>
                <a:ea typeface="微软雅黑" panose="020B0503020204020204" pitchFamily="34" charset="-122"/>
              </a:rPr>
            </a:br>
            <a:r>
              <a:rPr lang="en-US" altLang="zh-CN" sz="3600" b="1" dirty="0">
                <a:latin typeface="微软雅黑" panose="020B0503020204020204" pitchFamily="34" charset="-122"/>
                <a:ea typeface="微软雅黑" panose="020B0503020204020204" pitchFamily="34" charset="-122"/>
              </a:rPr>
              <a:t>Principle for Deadline-Aware </a:t>
            </a:r>
            <a:r>
              <a:rPr lang="en-US" altLang="zh-CN" sz="3600" b="1" dirty="0" smtClean="0">
                <a:latin typeface="微软雅黑" panose="020B0503020204020204" pitchFamily="34" charset="-122"/>
                <a:ea typeface="微软雅黑" panose="020B0503020204020204" pitchFamily="34" charset="-122"/>
              </a:rPr>
              <a:t>Congestion </a:t>
            </a:r>
            <a:r>
              <a:rPr lang="en-US" altLang="zh-CN" sz="3600" b="1" dirty="0">
                <a:latin typeface="微软雅黑" panose="020B0503020204020204" pitchFamily="34" charset="-122"/>
                <a:ea typeface="微软雅黑" panose="020B0503020204020204" pitchFamily="34" charset="-122"/>
              </a:rPr>
              <a:t>Control in </a:t>
            </a:r>
            <a:r>
              <a:rPr lang="en-US" altLang="zh-CN" sz="3600" b="1" dirty="0" smtClean="0">
                <a:latin typeface="微软雅黑" panose="020B0503020204020204" pitchFamily="34" charset="-122"/>
                <a:ea typeface="微软雅黑" panose="020B0503020204020204" pitchFamily="34" charset="-122"/>
              </a:rPr>
              <a:t>Datacenter Networks</a:t>
            </a:r>
            <a:r>
              <a:rPr lang="en-US" altLang="zh-CN" sz="3600" b="1" dirty="0">
                <a:latin typeface="微软雅黑" panose="020B0503020204020204" pitchFamily="34" charset="-122"/>
                <a:ea typeface="微软雅黑" panose="020B0503020204020204" pitchFamily="34" charset="-122"/>
              </a:rPr>
              <a:t/>
            </a:r>
            <a:br>
              <a:rPr lang="en-US" altLang="zh-CN" sz="3600" b="1" dirty="0">
                <a:latin typeface="微软雅黑" panose="020B0503020204020204" pitchFamily="34" charset="-122"/>
                <a:ea typeface="微软雅黑" panose="020B0503020204020204" pitchFamily="34" charset="-122"/>
              </a:rPr>
            </a:br>
            <a:r>
              <a:rPr lang="en-US" altLang="zh-CN" sz="3600" b="1" dirty="0" smtClean="0">
                <a:latin typeface="微软雅黑" panose="020B0503020204020204" pitchFamily="34" charset="-122"/>
                <a:ea typeface="微软雅黑" panose="020B0503020204020204" pitchFamily="34" charset="-122"/>
              </a:rPr>
              <a:t>(INFOCOM</a:t>
            </a:r>
            <a:r>
              <a:rPr lang="zh-CN" altLang="en-US" sz="3600" b="1" dirty="0" smtClean="0">
                <a:latin typeface="微软雅黑" panose="020B0503020204020204" pitchFamily="34" charset="-122"/>
                <a:ea typeface="微软雅黑" panose="020B0503020204020204" pitchFamily="34" charset="-122"/>
              </a:rPr>
              <a:t> </a:t>
            </a:r>
            <a:r>
              <a:rPr lang="en-US" altLang="zh-CN" sz="3600" b="1" smtClean="0">
                <a:latin typeface="微软雅黑" panose="020B0503020204020204" pitchFamily="34" charset="-122"/>
                <a:ea typeface="微软雅黑" panose="020B0503020204020204" pitchFamily="34" charset="-122"/>
              </a:rPr>
              <a:t>2015+Extension+ATC)</a:t>
            </a:r>
            <a:r>
              <a:rPr lang="en-US" altLang="zh-CN" sz="3600" b="1" dirty="0"/>
              <a:t/>
            </a:r>
            <a:br>
              <a:rPr lang="en-US" altLang="zh-CN" sz="3600" b="1" dirty="0"/>
            </a:br>
            <a:endParaRPr lang="zh-CN" altLang="en-US" sz="3600" b="1" dirty="0"/>
          </a:p>
        </p:txBody>
      </p:sp>
      <p:sp>
        <p:nvSpPr>
          <p:cNvPr id="3" name="副标题 2"/>
          <p:cNvSpPr>
            <a:spLocks noGrp="1"/>
          </p:cNvSpPr>
          <p:nvPr>
            <p:ph type="subTitle" idx="1"/>
          </p:nvPr>
        </p:nvSpPr>
        <p:spPr>
          <a:xfrm>
            <a:off x="1528294" y="3426720"/>
            <a:ext cx="9144000" cy="1655762"/>
          </a:xfrm>
        </p:spPr>
        <p:txBody>
          <a:bodyPr/>
          <a:lstStyle/>
          <a:p>
            <a:r>
              <a:rPr lang="en-US" altLang="zh-CN" b="1" dirty="0" smtClean="0">
                <a:latin typeface="微软雅黑" panose="020B0503020204020204" pitchFamily="34" charset="-122"/>
                <a:ea typeface="微软雅黑" panose="020B0503020204020204" pitchFamily="34" charset="-122"/>
              </a:rPr>
              <a:t>Han Zhang, </a:t>
            </a:r>
            <a:r>
              <a:rPr lang="en-US" altLang="zh-CN" b="1" dirty="0" err="1" smtClean="0">
                <a:latin typeface="微软雅黑" panose="020B0503020204020204" pitchFamily="34" charset="-122"/>
                <a:ea typeface="微软雅黑" panose="020B0503020204020204" pitchFamily="34" charset="-122"/>
              </a:rPr>
              <a:t>Xingang</a:t>
            </a:r>
            <a:r>
              <a:rPr lang="en-US" altLang="zh-CN" b="1" dirty="0" smtClean="0">
                <a:latin typeface="微软雅黑" panose="020B0503020204020204" pitchFamily="34" charset="-122"/>
                <a:ea typeface="微软雅黑" panose="020B0503020204020204" pitchFamily="34" charset="-122"/>
              </a:rPr>
              <a:t> Shi, Xia Yin,</a:t>
            </a:r>
          </a:p>
          <a:p>
            <a:r>
              <a:rPr lang="en-US" altLang="zh-CN" b="1" dirty="0" err="1" smtClean="0">
                <a:latin typeface="微软雅黑" panose="020B0503020204020204" pitchFamily="34" charset="-122"/>
                <a:ea typeface="微软雅黑" panose="020B0503020204020204" pitchFamily="34" charset="-122"/>
              </a:rPr>
              <a:t>Fengyuan</a:t>
            </a:r>
            <a:r>
              <a:rPr lang="en-US" altLang="zh-CN" b="1" dirty="0" smtClean="0">
                <a:latin typeface="微软雅黑" panose="020B0503020204020204" pitchFamily="34" charset="-122"/>
                <a:ea typeface="微软雅黑" panose="020B0503020204020204" pitchFamily="34" charset="-122"/>
              </a:rPr>
              <a:t> Ren, </a:t>
            </a:r>
            <a:r>
              <a:rPr lang="en-US" altLang="zh-CN" b="1" dirty="0" err="1" smtClean="0">
                <a:latin typeface="微软雅黑" panose="020B0503020204020204" pitchFamily="34" charset="-122"/>
                <a:ea typeface="微软雅黑" panose="020B0503020204020204" pitchFamily="34" charset="-122"/>
              </a:rPr>
              <a:t>Zhiliang</a:t>
            </a:r>
            <a:r>
              <a:rPr lang="en-US" altLang="zh-CN" b="1" dirty="0" smtClean="0">
                <a:latin typeface="微软雅黑" panose="020B0503020204020204" pitchFamily="34" charset="-122"/>
                <a:ea typeface="微软雅黑" panose="020B0503020204020204" pitchFamily="34" charset="-122"/>
              </a:rPr>
              <a:t> Wang</a:t>
            </a:r>
            <a:endParaRPr lang="zh-CN" altLang="en-US" b="1" dirty="0">
              <a:latin typeface="微软雅黑" panose="020B0503020204020204" pitchFamily="34" charset="-122"/>
              <a:ea typeface="微软雅黑" panose="020B0503020204020204" pitchFamily="34" charset="-122"/>
            </a:endParaRPr>
          </a:p>
        </p:txBody>
      </p:sp>
      <p:pic>
        <p:nvPicPr>
          <p:cNvPr id="4" name="Picture 35" descr="未命名 1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81412" y="4434782"/>
            <a:ext cx="137160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847348"/>
      </p:ext>
    </p:extLst>
  </p:cSld>
  <p:clrMapOvr>
    <a:masterClrMapping/>
  </p:clrMapOvr>
  <mc:AlternateContent xmlns:mc="http://schemas.openxmlformats.org/markup-compatibility/2006" xmlns:p14="http://schemas.microsoft.com/office/powerpoint/2010/main">
    <mc:Choice Requires="p14">
      <p:transition spd="slow" p14:dur="2000" advTm="25008"/>
    </mc:Choice>
    <mc:Fallback xmlns="">
      <p:transition spd="slow" advTm="25008"/>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微软雅黑" panose="020B0503020204020204" pitchFamily="34" charset="-122"/>
                <a:ea typeface="微软雅黑" panose="020B0503020204020204" pitchFamily="34" charset="-122"/>
              </a:rPr>
              <a:t>Motivation</a:t>
            </a:r>
            <a:endParaRPr lang="zh-CN" altLang="en-US" dirty="0"/>
          </a:p>
        </p:txBody>
      </p:sp>
      <p:pic>
        <p:nvPicPr>
          <p:cNvPr id="5" name="内容占位符 4"/>
          <p:cNvPicPr>
            <a:picLocks noGrp="1" noChangeAspect="1"/>
          </p:cNvPicPr>
          <p:nvPr>
            <p:ph sz="half" idx="1"/>
          </p:nvPr>
        </p:nvPicPr>
        <p:blipFill>
          <a:blip r:embed="rId3"/>
          <a:stretch>
            <a:fillRect/>
          </a:stretch>
        </p:blipFill>
        <p:spPr>
          <a:xfrm>
            <a:off x="2174970" y="2393999"/>
            <a:ext cx="7228353" cy="3498829"/>
          </a:xfrm>
          <a:prstGeom prst="rect">
            <a:avLst/>
          </a:prstGeom>
        </p:spPr>
      </p:pic>
      <mc:AlternateContent xmlns:mc="http://schemas.openxmlformats.org/markup-compatibility/2006" xmlns:a14="http://schemas.microsoft.com/office/drawing/2010/main">
        <mc:Choice Requires="a14">
          <p:sp>
            <p:nvSpPr>
              <p:cNvPr id="6" name="文本框 5"/>
              <p:cNvSpPr txBox="1"/>
              <p:nvPr/>
            </p:nvSpPr>
            <p:spPr>
              <a:xfrm>
                <a:off x="674331" y="1534244"/>
                <a:ext cx="11281107" cy="1435136"/>
              </a:xfrm>
              <a:prstGeom prst="rect">
                <a:avLst/>
              </a:prstGeom>
              <a:noFill/>
            </p:spPr>
            <p:txBody>
              <a:bodyPr wrap="square" rtlCol="0">
                <a:spAutoFit/>
              </a:bodyPr>
              <a:lstStyle/>
              <a:p>
                <a:r>
                  <a:rPr lang="en-US" altLang="zh-CN" sz="2800" b="1" dirty="0" smtClean="0"/>
                  <a:t>D2TCP’s Imminence factor</a:t>
                </a:r>
                <a:r>
                  <a:rPr lang="en-US" altLang="zh-CN" sz="2800" b="1" dirty="0"/>
                  <a:t> </a:t>
                </a:r>
                <a:r>
                  <a:rPr lang="en-US" altLang="zh-CN" sz="2800" b="1" dirty="0" smtClean="0"/>
                  <a:t>p=</a:t>
                </a:r>
                <a14:m>
                  <m:oMath xmlns:m="http://schemas.openxmlformats.org/officeDocument/2006/math">
                    <m:f>
                      <m:fPr>
                        <m:ctrlPr>
                          <a:rPr lang="en-US" altLang="zh-CN" sz="3200" b="1" i="1">
                            <a:latin typeface="Cambria Math" charset="0"/>
                            <a:ea typeface="微软雅黑" panose="020B0503020204020204" pitchFamily="34" charset="-122"/>
                          </a:rPr>
                        </m:ctrlPr>
                      </m:fPr>
                      <m:num>
                        <m:sSup>
                          <m:sSupPr>
                            <m:ctrlPr>
                              <a:rPr lang="en-US" altLang="zh-CN" sz="3200" b="1" i="1">
                                <a:latin typeface="Cambria Math" charset="0"/>
                                <a:ea typeface="微软雅黑" panose="020B0503020204020204" pitchFamily="34" charset="-122"/>
                              </a:rPr>
                            </m:ctrlPr>
                          </m:sSupPr>
                          <m:e>
                            <m:r>
                              <a:rPr lang="el-GR" altLang="zh-CN" sz="2800" b="1" i="1">
                                <a:latin typeface="Cambria Math" panose="02040503050406030204" pitchFamily="18" charset="0"/>
                                <a:ea typeface="微软雅黑" panose="020B0503020204020204" pitchFamily="34" charset="-122"/>
                              </a:rPr>
                              <m:t>𝜶</m:t>
                            </m:r>
                          </m:e>
                          <m:sup>
                            <m:r>
                              <a:rPr lang="en-US" altLang="zh-CN" sz="3200" b="1" i="1">
                                <a:latin typeface="Cambria Math" panose="02040503050406030204" pitchFamily="18" charset="0"/>
                                <a:ea typeface="微软雅黑" panose="020B0503020204020204" pitchFamily="34" charset="-122"/>
                              </a:rPr>
                              <m:t>𝒅</m:t>
                            </m:r>
                          </m:sup>
                        </m:sSup>
                      </m:num>
                      <m:den>
                        <m:r>
                          <a:rPr lang="en-US" altLang="zh-CN" sz="3200" b="1" i="1">
                            <a:latin typeface="Cambria Math" panose="02040503050406030204" pitchFamily="18" charset="0"/>
                            <a:ea typeface="微软雅黑" panose="020B0503020204020204" pitchFamily="34" charset="-122"/>
                          </a:rPr>
                          <m:t>𝟐</m:t>
                        </m:r>
                      </m:den>
                    </m:f>
                  </m:oMath>
                </a14:m>
                <a:r>
                  <a:rPr lang="en-US" altLang="zh-CN" b="1" dirty="0" smtClean="0"/>
                  <a:t> </a:t>
                </a:r>
                <a:r>
                  <a:rPr lang="en-US" altLang="zh-CN" sz="2800" b="1" dirty="0" smtClean="0"/>
                  <a:t>, and we define </a:t>
                </a:r>
                <a:r>
                  <a:rPr lang="en-US" altLang="zh-CN" sz="2800" b="1" dirty="0" err="1" smtClean="0"/>
                  <a:t>Pd</a:t>
                </a:r>
                <a:r>
                  <a:rPr lang="en-US" altLang="zh-CN" sz="2800" b="1" dirty="0" smtClean="0"/>
                  <a:t>(a,d1,d2</a:t>
                </a:r>
                <a:r>
                  <a:rPr lang="en-US" altLang="zh-CN" sz="2800" b="1" dirty="0"/>
                  <a:t>)=</a:t>
                </a:r>
                <a14:m>
                  <m:oMath xmlns:m="http://schemas.openxmlformats.org/officeDocument/2006/math">
                    <m:sSup>
                      <m:sSupPr>
                        <m:ctrlPr>
                          <a:rPr lang="en-US" altLang="zh-CN" sz="3600" b="1" i="1">
                            <a:latin typeface="Cambria Math" charset="0"/>
                          </a:rPr>
                        </m:ctrlPr>
                      </m:sSupPr>
                      <m:e>
                        <m:r>
                          <a:rPr lang="el-GR" altLang="zh-CN" sz="3200" b="1" i="1">
                            <a:latin typeface="Cambria Math" panose="02040503050406030204" pitchFamily="18" charset="0"/>
                            <a:ea typeface="微软雅黑" panose="020B0503020204020204" pitchFamily="34" charset="-122"/>
                          </a:rPr>
                          <m:t>𝜶</m:t>
                        </m:r>
                      </m:e>
                      <m:sup>
                        <m:r>
                          <a:rPr lang="en-US" altLang="zh-CN" sz="3600" b="1" i="1">
                            <a:latin typeface="Cambria Math" panose="02040503050406030204" pitchFamily="18" charset="0"/>
                          </a:rPr>
                          <m:t>𝒅</m:t>
                        </m:r>
                        <m:r>
                          <a:rPr lang="en-US" altLang="zh-CN" sz="3600" b="1" i="1">
                            <a:latin typeface="Cambria Math" panose="02040503050406030204" pitchFamily="18" charset="0"/>
                          </a:rPr>
                          <m:t>𝟏</m:t>
                        </m:r>
                      </m:sup>
                    </m:sSup>
                    <m:r>
                      <a:rPr lang="en-US" altLang="zh-CN" sz="3600" b="1" i="1">
                        <a:latin typeface="Cambria Math" panose="02040503050406030204" pitchFamily="18" charset="0"/>
                      </a:rPr>
                      <m:t>−</m:t>
                    </m:r>
                    <m:sSup>
                      <m:sSupPr>
                        <m:ctrlPr>
                          <a:rPr lang="en-US" altLang="zh-CN" sz="3600" b="1" i="1" smtClean="0">
                            <a:latin typeface="Cambria Math" charset="0"/>
                          </a:rPr>
                        </m:ctrlPr>
                      </m:sSupPr>
                      <m:e>
                        <m:r>
                          <a:rPr lang="el-GR" altLang="zh-CN" sz="3200" b="1" i="1">
                            <a:latin typeface="Cambria Math" panose="02040503050406030204" pitchFamily="18" charset="0"/>
                            <a:ea typeface="微软雅黑" panose="020B0503020204020204" pitchFamily="34" charset="-122"/>
                          </a:rPr>
                          <m:t>𝜶</m:t>
                        </m:r>
                      </m:e>
                      <m:sup>
                        <m:r>
                          <a:rPr lang="en-US" altLang="zh-CN" sz="3600" b="1" i="1" smtClean="0">
                            <a:latin typeface="Cambria Math" panose="02040503050406030204" pitchFamily="18" charset="0"/>
                          </a:rPr>
                          <m:t>𝒅</m:t>
                        </m:r>
                        <m:r>
                          <a:rPr lang="en-US" altLang="zh-CN" sz="3600" b="1" i="1" smtClean="0">
                            <a:latin typeface="Cambria Math" panose="02040503050406030204" pitchFamily="18" charset="0"/>
                          </a:rPr>
                          <m:t>𝟐</m:t>
                        </m:r>
                      </m:sup>
                    </m:sSup>
                  </m:oMath>
                </a14:m>
                <a:endParaRPr lang="zh-CN" altLang="en-US" sz="2400" b="1" dirty="0"/>
              </a:p>
              <a:p>
                <a:endParaRPr lang="en-US" altLang="zh-CN" b="1" dirty="0" smtClean="0"/>
              </a:p>
              <a:p>
                <a:endParaRPr lang="zh-CN" altLang="en-US" dirty="0"/>
              </a:p>
            </p:txBody>
          </p:sp>
        </mc:Choice>
        <mc:Fallback xmlns="">
          <p:sp>
            <p:nvSpPr>
              <p:cNvPr id="6" name="文本框 5"/>
              <p:cNvSpPr txBox="1">
                <a:spLocks noRot="1" noChangeAspect="1" noMove="1" noResize="1" noEditPoints="1" noAdjustHandles="1" noChangeArrowheads="1" noChangeShapeType="1" noTextEdit="1"/>
              </p:cNvSpPr>
              <p:nvPr/>
            </p:nvSpPr>
            <p:spPr>
              <a:xfrm>
                <a:off x="674331" y="1534244"/>
                <a:ext cx="11281107" cy="1435136"/>
              </a:xfrm>
              <a:prstGeom prst="rect">
                <a:avLst/>
              </a:prstGeom>
              <a:blipFill rotWithShape="1">
                <a:blip r:embed="rId4"/>
                <a:stretch>
                  <a:fillRect l="-1135"/>
                </a:stretch>
              </a:blipFill>
            </p:spPr>
            <p:txBody>
              <a:bodyPr/>
              <a:lstStyle/>
              <a:p>
                <a:r>
                  <a:rPr lang="zh-CN" altLang="en-US">
                    <a:noFill/>
                  </a:rPr>
                  <a:t> </a:t>
                </a:r>
              </a:p>
            </p:txBody>
          </p:sp>
        </mc:Fallback>
      </mc:AlternateContent>
      <p:sp>
        <p:nvSpPr>
          <p:cNvPr id="8" name="文本框 7"/>
          <p:cNvSpPr txBox="1"/>
          <p:nvPr/>
        </p:nvSpPr>
        <p:spPr>
          <a:xfrm>
            <a:off x="1828188" y="6252422"/>
            <a:ext cx="8394010" cy="369332"/>
          </a:xfrm>
          <a:prstGeom prst="rect">
            <a:avLst/>
          </a:prstGeom>
          <a:noFill/>
        </p:spPr>
        <p:txBody>
          <a:bodyPr wrap="square" rtlCol="0">
            <a:spAutoFit/>
          </a:bodyPr>
          <a:lstStyle/>
          <a:p>
            <a:r>
              <a:rPr lang="en-US" altLang="zh-CN" b="1" dirty="0" err="1" smtClean="0">
                <a:latin typeface="微软雅黑" panose="020B0503020204020204" pitchFamily="34" charset="-122"/>
                <a:ea typeface="微软雅黑" panose="020B0503020204020204" pitchFamily="34" charset="-122"/>
              </a:rPr>
              <a:t>Pd</a:t>
            </a:r>
            <a:r>
              <a:rPr lang="en-US" altLang="zh-CN" b="1" dirty="0" smtClean="0">
                <a:latin typeface="微软雅黑" panose="020B0503020204020204" pitchFamily="34" charset="-122"/>
                <a:ea typeface="微软雅黑" panose="020B0503020204020204" pitchFamily="34" charset="-122"/>
              </a:rPr>
              <a:t>(0.4,d</a:t>
            </a:r>
            <a:r>
              <a:rPr lang="en-US" altLang="zh-CN" b="1" baseline="-25000" dirty="0" smtClean="0">
                <a:latin typeface="微软雅黑" panose="020B0503020204020204" pitchFamily="34" charset="-122"/>
                <a:ea typeface="微软雅黑" panose="020B0503020204020204" pitchFamily="34" charset="-122"/>
              </a:rPr>
              <a:t>4</a:t>
            </a:r>
            <a:r>
              <a:rPr lang="en-US" altLang="zh-CN" b="1" dirty="0" smtClean="0">
                <a:latin typeface="微软雅黑" panose="020B0503020204020204" pitchFamily="34" charset="-122"/>
                <a:ea typeface="微软雅黑" panose="020B0503020204020204" pitchFamily="34" charset="-122"/>
              </a:rPr>
              <a:t>,d</a:t>
            </a:r>
            <a:r>
              <a:rPr lang="en-US" altLang="zh-CN" b="1" baseline="-25000" dirty="0" smtClean="0">
                <a:latin typeface="微软雅黑" panose="020B0503020204020204" pitchFamily="34" charset="-122"/>
                <a:ea typeface="微软雅黑" panose="020B0503020204020204" pitchFamily="34" charset="-122"/>
              </a:rPr>
              <a:t>1</a:t>
            </a:r>
            <a:r>
              <a:rPr lang="en-US" altLang="zh-CN" b="1" dirty="0" smtClean="0">
                <a:latin typeface="微软雅黑" panose="020B0503020204020204" pitchFamily="34" charset="-122"/>
                <a:ea typeface="微软雅黑" panose="020B0503020204020204" pitchFamily="34" charset="-122"/>
              </a:rPr>
              <a:t>)=0.116      </a:t>
            </a:r>
            <a:r>
              <a:rPr lang="en-US" altLang="zh-CN" b="1" dirty="0" err="1" smtClean="0">
                <a:latin typeface="微软雅黑" panose="020B0503020204020204" pitchFamily="34" charset="-122"/>
                <a:ea typeface="微软雅黑" panose="020B0503020204020204" pitchFamily="34" charset="-122"/>
              </a:rPr>
              <a:t>pd</a:t>
            </a:r>
            <a:r>
              <a:rPr lang="en-US" altLang="zh-CN" b="1" dirty="0" smtClean="0">
                <a:latin typeface="微软雅黑" panose="020B0503020204020204" pitchFamily="34" charset="-122"/>
                <a:ea typeface="微软雅黑" panose="020B0503020204020204" pitchFamily="34" charset="-122"/>
              </a:rPr>
              <a:t>(0.6,d</a:t>
            </a:r>
            <a:r>
              <a:rPr lang="en-US" altLang="zh-CN" b="1" baseline="-25000" dirty="0" smtClean="0">
                <a:latin typeface="微软雅黑" panose="020B0503020204020204" pitchFamily="34" charset="-122"/>
                <a:ea typeface="微软雅黑" panose="020B0503020204020204" pitchFamily="34" charset="-122"/>
              </a:rPr>
              <a:t>4</a:t>
            </a:r>
            <a:r>
              <a:rPr lang="en-US" altLang="zh-CN" b="1" dirty="0" smtClean="0">
                <a:latin typeface="微软雅黑" panose="020B0503020204020204" pitchFamily="34" charset="-122"/>
                <a:ea typeface="微软雅黑" panose="020B0503020204020204" pitchFamily="34" charset="-122"/>
              </a:rPr>
              <a:t>,d</a:t>
            </a:r>
            <a:r>
              <a:rPr lang="en-US" altLang="zh-CN" b="1" baseline="-25000" dirty="0" smtClean="0">
                <a:latin typeface="微软雅黑" panose="020B0503020204020204" pitchFamily="34" charset="-122"/>
                <a:ea typeface="微软雅黑" panose="020B0503020204020204" pitchFamily="34" charset="-122"/>
              </a:rPr>
              <a:t>1</a:t>
            </a:r>
            <a:r>
              <a:rPr lang="en-US" altLang="zh-CN" b="1" dirty="0" smtClean="0">
                <a:latin typeface="微软雅黑" panose="020B0503020204020204" pitchFamily="34" charset="-122"/>
                <a:ea typeface="微软雅黑" panose="020B0503020204020204" pitchFamily="34" charset="-122"/>
              </a:rPr>
              <a:t>) =0.079 </a:t>
            </a:r>
            <a:r>
              <a:rPr lang="en-US" altLang="zh-CN" b="1" dirty="0" err="1" smtClean="0">
                <a:latin typeface="微软雅黑" panose="020B0503020204020204" pitchFamily="34" charset="-122"/>
                <a:ea typeface="微软雅黑" panose="020B0503020204020204" pitchFamily="34" charset="-122"/>
              </a:rPr>
              <a:t>Pd</a:t>
            </a:r>
            <a:r>
              <a:rPr lang="en-US" altLang="zh-CN" b="1" dirty="0" smtClean="0">
                <a:latin typeface="微软雅黑" panose="020B0503020204020204" pitchFamily="34" charset="-122"/>
                <a:ea typeface="微软雅黑" panose="020B0503020204020204" pitchFamily="34" charset="-122"/>
              </a:rPr>
              <a:t>(0.9,d</a:t>
            </a:r>
            <a:r>
              <a:rPr lang="en-US" altLang="zh-CN" b="1" baseline="-25000" dirty="0" smtClean="0">
                <a:latin typeface="微软雅黑" panose="020B0503020204020204" pitchFamily="34" charset="-122"/>
                <a:ea typeface="微软雅黑" panose="020B0503020204020204" pitchFamily="34" charset="-122"/>
              </a:rPr>
              <a:t>4</a:t>
            </a:r>
            <a:r>
              <a:rPr lang="en-US" altLang="zh-CN" b="1" dirty="0" smtClean="0">
                <a:latin typeface="微软雅黑" panose="020B0503020204020204" pitchFamily="34" charset="-122"/>
                <a:ea typeface="微软雅黑" panose="020B0503020204020204" pitchFamily="34" charset="-122"/>
              </a:rPr>
              <a:t>,d</a:t>
            </a:r>
            <a:r>
              <a:rPr lang="en-US" altLang="zh-CN" b="1" baseline="-25000" dirty="0" smtClean="0">
                <a:latin typeface="微软雅黑" panose="020B0503020204020204" pitchFamily="34" charset="-122"/>
                <a:ea typeface="微软雅黑" panose="020B0503020204020204" pitchFamily="34" charset="-122"/>
              </a:rPr>
              <a:t>1</a:t>
            </a:r>
            <a:r>
              <a:rPr lang="en-US" altLang="zh-CN" b="1" dirty="0" smtClean="0">
                <a:latin typeface="微软雅黑" panose="020B0503020204020204" pitchFamily="34" charset="-122"/>
                <a:ea typeface="微软雅黑" panose="020B0503020204020204" pitchFamily="34" charset="-122"/>
              </a:rPr>
              <a:t>)=0.019</a:t>
            </a:r>
          </a:p>
        </p:txBody>
      </p:sp>
      <p:sp>
        <p:nvSpPr>
          <p:cNvPr id="3" name="文本框 2"/>
          <p:cNvSpPr txBox="1"/>
          <p:nvPr/>
        </p:nvSpPr>
        <p:spPr>
          <a:xfrm>
            <a:off x="1266092" y="2393999"/>
            <a:ext cx="10925908" cy="584775"/>
          </a:xfrm>
          <a:prstGeom prst="rect">
            <a:avLst/>
          </a:prstGeom>
          <a:noFill/>
        </p:spPr>
        <p:txBody>
          <a:bodyPr wrap="square" rtlCol="0">
            <a:spAutoFit/>
          </a:bodyPr>
          <a:lstStyle/>
          <a:p>
            <a:r>
              <a:rPr lang="en-US" altLang="zh-CN" sz="3200" b="1" dirty="0" err="1" smtClean="0">
                <a:solidFill>
                  <a:srgbClr val="FF0000"/>
                </a:solidFill>
                <a:latin typeface="微软雅黑" panose="020B0503020204020204" pitchFamily="34" charset="-122"/>
                <a:ea typeface="微软雅黑" panose="020B0503020204020204" pitchFamily="34" charset="-122"/>
              </a:rPr>
              <a:t>Pd</a:t>
            </a:r>
            <a:r>
              <a:rPr lang="en-US" altLang="zh-CN" sz="3200" b="1" dirty="0" smtClean="0">
                <a:solidFill>
                  <a:srgbClr val="FF0000"/>
                </a:solidFill>
                <a:latin typeface="微软雅黑" panose="020B0503020204020204" pitchFamily="34" charset="-122"/>
                <a:ea typeface="微软雅黑" panose="020B0503020204020204" pitchFamily="34" charset="-122"/>
              </a:rPr>
              <a:t> increases </a:t>
            </a:r>
            <a:r>
              <a:rPr lang="en-US" altLang="zh-CN" sz="3200" b="1" smtClean="0">
                <a:solidFill>
                  <a:srgbClr val="FF0000"/>
                </a:solidFill>
                <a:latin typeface="微软雅黑" panose="020B0503020204020204" pitchFamily="34" charset="-122"/>
                <a:ea typeface="微软雅黑" panose="020B0503020204020204" pitchFamily="34" charset="-122"/>
              </a:rPr>
              <a:t>at first </a:t>
            </a:r>
            <a:r>
              <a:rPr lang="en-US" altLang="zh-CN" sz="3200" b="1" dirty="0" smtClean="0">
                <a:solidFill>
                  <a:srgbClr val="FF0000"/>
                </a:solidFill>
                <a:latin typeface="微软雅黑" panose="020B0503020204020204" pitchFamily="34" charset="-122"/>
                <a:ea typeface="微软雅黑" panose="020B0503020204020204" pitchFamily="34" charset="-122"/>
              </a:rPr>
              <a:t>and then decreases</a:t>
            </a:r>
            <a:endParaRPr lang="zh-CN" altLang="en-US" sz="3200" b="1" dirty="0">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990429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1" presetClass="entr" presetSubtype="1" fill="hold" nodeType="clickEffect">
                                  <p:stCondLst>
                                    <p:cond delay="0"/>
                                  </p:stCondLst>
                                  <p:childTnLst>
                                    <p:set>
                                      <p:cBhvr>
                                        <p:cTn id="18" dur="1" fill="hold">
                                          <p:stCondLst>
                                            <p:cond delay="0"/>
                                          </p:stCondLst>
                                        </p:cTn>
                                        <p:tgtEl>
                                          <p:spTgt spid="3">
                                            <p:txEl>
                                              <p:pRg st="0" end="0"/>
                                            </p:txEl>
                                          </p:spTgt>
                                        </p:tgtEl>
                                        <p:attrNameLst>
                                          <p:attrName>style.visibility</p:attrName>
                                        </p:attrNameLst>
                                      </p:cBhvr>
                                      <p:to>
                                        <p:strVal val="visible"/>
                                      </p:to>
                                    </p:set>
                                    <p:animEffect transition="in" filter="wheel(1)">
                                      <p:cBhvr>
                                        <p:cTn id="19" dur="20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62000" y="500062"/>
            <a:ext cx="10515600" cy="1325563"/>
          </a:xfrm>
        </p:spPr>
        <p:txBody>
          <a:bodyPr/>
          <a:lstStyle/>
          <a:p>
            <a:r>
              <a:rPr lang="en-US" altLang="zh-CN" dirty="0" smtClean="0">
                <a:latin typeface="微软雅黑" panose="020B0503020204020204" pitchFamily="34" charset="-122"/>
                <a:ea typeface="微软雅黑" panose="020B0503020204020204" pitchFamily="34" charset="-122"/>
              </a:rPr>
              <a:t>What we need</a:t>
            </a:r>
            <a:endParaRPr lang="zh-CN" altLang="en-US" dirty="0"/>
          </a:p>
        </p:txBody>
      </p:sp>
      <p:sp>
        <p:nvSpPr>
          <p:cNvPr id="3" name="内容占位符 2"/>
          <p:cNvSpPr>
            <a:spLocks noGrp="1"/>
          </p:cNvSpPr>
          <p:nvPr>
            <p:ph sz="half" idx="1"/>
          </p:nvPr>
        </p:nvSpPr>
        <p:spPr>
          <a:xfrm>
            <a:off x="293396" y="1702792"/>
            <a:ext cx="5547846" cy="4351338"/>
          </a:xfrm>
        </p:spPr>
        <p:txBody>
          <a:bodyPr>
            <a:normAutofit/>
          </a:bodyPr>
          <a:lstStyle/>
          <a:p>
            <a:pPr marL="0" indent="0">
              <a:buNone/>
            </a:pPr>
            <a:r>
              <a:rPr lang="en-US" altLang="zh-CN" dirty="0">
                <a:solidFill>
                  <a:srgbClr val="FF0000"/>
                </a:solidFill>
                <a:latin typeface="微软雅黑" panose="020B0503020204020204" pitchFamily="34" charset="-122"/>
                <a:ea typeface="微软雅黑" panose="020B0503020204020204" pitchFamily="34" charset="-122"/>
              </a:rPr>
              <a:t>Principle of </a:t>
            </a:r>
            <a:r>
              <a:rPr lang="en-US" altLang="zh-CN" dirty="0" smtClean="0">
                <a:solidFill>
                  <a:srgbClr val="FF0000"/>
                </a:solidFill>
                <a:latin typeface="微软雅黑" panose="020B0503020204020204" pitchFamily="34" charset="-122"/>
                <a:ea typeface="微软雅黑" panose="020B0503020204020204" pitchFamily="34" charset="-122"/>
              </a:rPr>
              <a:t>Imminence (PI)</a:t>
            </a:r>
            <a:endParaRPr lang="en-US" altLang="zh-CN" dirty="0" smtClean="0">
              <a:latin typeface="微软雅黑" panose="020B0503020204020204" pitchFamily="34" charset="-122"/>
              <a:ea typeface="微软雅黑" panose="020B0503020204020204" pitchFamily="34" charset="-122"/>
            </a:endParaRPr>
          </a:p>
          <a:p>
            <a:pPr marL="0" indent="0">
              <a:buNone/>
            </a:pPr>
            <a:r>
              <a:rPr lang="en-US" altLang="zh-CN" dirty="0" smtClean="0">
                <a:latin typeface="微软雅黑" panose="020B0503020204020204" pitchFamily="34" charset="-122"/>
                <a:ea typeface="微软雅黑" panose="020B0503020204020204" pitchFamily="34" charset="-122"/>
              </a:rPr>
              <a:t>The </a:t>
            </a:r>
            <a:r>
              <a:rPr lang="en-US" altLang="zh-CN" dirty="0">
                <a:latin typeface="微软雅黑" panose="020B0503020204020204" pitchFamily="34" charset="-122"/>
                <a:ea typeface="微软雅黑" panose="020B0503020204020204" pitchFamily="34" charset="-122"/>
              </a:rPr>
              <a:t>rate of a more imminent flow should be higher than that of a less imminent </a:t>
            </a:r>
            <a:r>
              <a:rPr lang="en-US" altLang="zh-CN" dirty="0" smtClean="0">
                <a:latin typeface="微软雅黑" panose="020B0503020204020204" pitchFamily="34" charset="-122"/>
                <a:ea typeface="微软雅黑" panose="020B0503020204020204" pitchFamily="34" charset="-122"/>
              </a:rPr>
              <a:t>flow</a:t>
            </a:r>
          </a:p>
          <a:p>
            <a:pPr marL="0" indent="0">
              <a:buNone/>
            </a:pPr>
            <a:endParaRPr lang="en-US" altLang="zh-CN" dirty="0">
              <a:latin typeface="微软雅黑" panose="020B0503020204020204" pitchFamily="34" charset="-122"/>
              <a:ea typeface="微软雅黑" panose="020B0503020204020204" pitchFamily="34" charset="-122"/>
            </a:endParaRPr>
          </a:p>
          <a:p>
            <a:pPr>
              <a:buFont typeface="Wingdings" panose="05000000000000000000" pitchFamily="2" charset="2"/>
              <a:buChar char="u"/>
            </a:pPr>
            <a:r>
              <a:rPr lang="en-US" altLang="zh-CN" sz="2400" dirty="0" smtClean="0">
                <a:latin typeface="微软雅黑" panose="020B0503020204020204" pitchFamily="34" charset="-122"/>
                <a:ea typeface="微软雅黑" panose="020B0503020204020204" pitchFamily="34" charset="-122"/>
              </a:rPr>
              <a:t>rate(tight flow) &gt; rate(lax flow)</a:t>
            </a:r>
          </a:p>
          <a:p>
            <a:pPr>
              <a:buFont typeface="Wingdings" panose="05000000000000000000" pitchFamily="2" charset="2"/>
              <a:buChar char="u"/>
            </a:pPr>
            <a:r>
              <a:rPr lang="en-US" altLang="zh-CN" sz="2400" dirty="0" smtClean="0">
                <a:latin typeface="微软雅黑" panose="020B0503020204020204" pitchFamily="34" charset="-122"/>
                <a:ea typeface="微软雅黑" panose="020B0503020204020204" pitchFamily="34" charset="-122"/>
              </a:rPr>
              <a:t>Implemented in D3 and D2TCP</a:t>
            </a:r>
            <a:endParaRPr lang="zh-CN" altLang="en-US" sz="2400" dirty="0" smtClean="0">
              <a:latin typeface="微软雅黑" panose="020B0503020204020204" pitchFamily="34" charset="-122"/>
              <a:ea typeface="微软雅黑" panose="020B0503020204020204" pitchFamily="34" charset="-122"/>
            </a:endParaRPr>
          </a:p>
        </p:txBody>
      </p:sp>
      <p:sp>
        <p:nvSpPr>
          <p:cNvPr id="10" name="内容占位符 2"/>
          <p:cNvSpPr>
            <a:spLocks noGrp="1"/>
          </p:cNvSpPr>
          <p:nvPr>
            <p:ph sz="half" idx="1"/>
          </p:nvPr>
        </p:nvSpPr>
        <p:spPr>
          <a:xfrm>
            <a:off x="5891279" y="1730089"/>
            <a:ext cx="6118751" cy="4902722"/>
          </a:xfrm>
        </p:spPr>
        <p:txBody>
          <a:bodyPr>
            <a:normAutofit fontScale="70000" lnSpcReduction="20000"/>
          </a:bodyPr>
          <a:lstStyle/>
          <a:p>
            <a:pPr marL="0" indent="0">
              <a:lnSpc>
                <a:spcPct val="110000"/>
              </a:lnSpc>
              <a:buNone/>
            </a:pPr>
            <a:r>
              <a:rPr lang="en-US" altLang="zh-CN" sz="4000" dirty="0">
                <a:solidFill>
                  <a:srgbClr val="FF0000"/>
                </a:solidFill>
                <a:latin typeface="微软雅黑" panose="020B0503020204020204" pitchFamily="34" charset="-122"/>
                <a:ea typeface="微软雅黑" panose="020B0503020204020204" pitchFamily="34" charset="-122"/>
              </a:rPr>
              <a:t>Principle of Differentiation (PD)</a:t>
            </a:r>
          </a:p>
          <a:p>
            <a:pPr marL="0" indent="0">
              <a:lnSpc>
                <a:spcPct val="110000"/>
              </a:lnSpc>
              <a:buNone/>
            </a:pPr>
            <a:r>
              <a:rPr lang="en-US" altLang="zh-CN" sz="4000" dirty="0">
                <a:latin typeface="微软雅黑" panose="020B0503020204020204" pitchFamily="34" charset="-122"/>
                <a:ea typeface="微软雅黑" panose="020B0503020204020204" pitchFamily="34" charset="-122"/>
              </a:rPr>
              <a:t>The more heavier the load is, the greater differentiation between flow rates should be made</a:t>
            </a:r>
          </a:p>
          <a:p>
            <a:pPr marL="0" indent="0">
              <a:buNone/>
            </a:pPr>
            <a:endParaRPr lang="en-US" altLang="zh-CN" sz="4000" dirty="0" smtClean="0">
              <a:latin typeface="微软雅黑" panose="020B0503020204020204" pitchFamily="34" charset="-122"/>
              <a:ea typeface="微软雅黑" panose="020B0503020204020204" pitchFamily="34" charset="-122"/>
            </a:endParaRPr>
          </a:p>
          <a:p>
            <a:pPr>
              <a:buFont typeface="Wingdings" panose="05000000000000000000" pitchFamily="2" charset="2"/>
              <a:buChar char="u"/>
            </a:pPr>
            <a:r>
              <a:rPr lang="en-US" altLang="zh-CN" sz="3400" dirty="0">
                <a:latin typeface="微软雅黑" panose="020B0503020204020204" pitchFamily="34" charset="-122"/>
                <a:ea typeface="微软雅黑" panose="020B0503020204020204" pitchFamily="34" charset="-122"/>
              </a:rPr>
              <a:t>heavier loads may be regarded, in a plausible way, as evenly reducing the bandwidth each flow can </a:t>
            </a:r>
            <a:r>
              <a:rPr lang="en-US" altLang="zh-CN" sz="3400" dirty="0" smtClean="0">
                <a:latin typeface="微软雅黑" panose="020B0503020204020204" pitchFamily="34" charset="-122"/>
                <a:ea typeface="微软雅黑" panose="020B0503020204020204" pitchFamily="34" charset="-122"/>
              </a:rPr>
              <a:t>get</a:t>
            </a:r>
          </a:p>
          <a:p>
            <a:pPr>
              <a:buFont typeface="Wingdings" panose="05000000000000000000" pitchFamily="2" charset="2"/>
              <a:buChar char="u"/>
            </a:pPr>
            <a:r>
              <a:rPr lang="en-US" altLang="zh-CN" sz="3400" dirty="0" smtClean="0">
                <a:latin typeface="微软雅黑" panose="020B0503020204020204" pitchFamily="34" charset="-122"/>
                <a:ea typeface="微软雅黑" panose="020B0503020204020204" pitchFamily="34" charset="-122"/>
              </a:rPr>
              <a:t>Then </a:t>
            </a:r>
            <a:r>
              <a:rPr lang="en-US" altLang="zh-CN" sz="3400" dirty="0">
                <a:latin typeface="微软雅黑" panose="020B0503020204020204" pitchFamily="34" charset="-122"/>
                <a:ea typeface="微软雅黑" panose="020B0503020204020204" pitchFamily="34" charset="-122"/>
              </a:rPr>
              <a:t>to meet the tight deadlines as much as possible, </a:t>
            </a:r>
            <a:r>
              <a:rPr lang="en-US" altLang="zh-CN" sz="3400" dirty="0" smtClean="0">
                <a:latin typeface="微软雅黑" panose="020B0503020204020204" pitchFamily="34" charset="-122"/>
                <a:ea typeface="微软雅黑" panose="020B0503020204020204" pitchFamily="34" charset="-122"/>
              </a:rPr>
              <a:t>some </a:t>
            </a:r>
            <a:r>
              <a:rPr lang="en-US" altLang="zh-CN" sz="3400" dirty="0">
                <a:latin typeface="微软雅黑" panose="020B0503020204020204" pitchFamily="34" charset="-122"/>
                <a:ea typeface="微软雅黑" panose="020B0503020204020204" pitchFamily="34" charset="-122"/>
              </a:rPr>
              <a:t>flows should seize some </a:t>
            </a:r>
            <a:r>
              <a:rPr lang="en-US" altLang="zh-CN" sz="3400" dirty="0" smtClean="0">
                <a:latin typeface="微软雅黑" panose="020B0503020204020204" pitchFamily="34" charset="-122"/>
                <a:ea typeface="微软雅黑" panose="020B0503020204020204" pitchFamily="34" charset="-122"/>
              </a:rPr>
              <a:t>bandwidth from </a:t>
            </a:r>
            <a:r>
              <a:rPr lang="en-US" altLang="zh-CN" sz="3400" dirty="0">
                <a:latin typeface="微软雅黑" panose="020B0503020204020204" pitchFamily="34" charset="-122"/>
                <a:ea typeface="微软雅黑" panose="020B0503020204020204" pitchFamily="34" charset="-122"/>
              </a:rPr>
              <a:t>the other flows</a:t>
            </a:r>
            <a:endParaRPr lang="zh-CN" altLang="en-US" sz="2900" dirty="0">
              <a:latin typeface="微软雅黑" panose="020B0503020204020204" pitchFamily="34" charset="-122"/>
              <a:ea typeface="微软雅黑" panose="020B0503020204020204" pitchFamily="34" charset="-122"/>
            </a:endParaRPr>
          </a:p>
        </p:txBody>
      </p:sp>
      <p:pic>
        <p:nvPicPr>
          <p:cNvPr id="7" name="图片 6"/>
          <p:cNvPicPr>
            <a:picLocks noChangeAspect="1"/>
          </p:cNvPicPr>
          <p:nvPr/>
        </p:nvPicPr>
        <p:blipFill>
          <a:blip r:embed="rId3"/>
          <a:stretch>
            <a:fillRect/>
          </a:stretch>
        </p:blipFill>
        <p:spPr>
          <a:xfrm>
            <a:off x="597837" y="612400"/>
            <a:ext cx="10486809" cy="6532121"/>
          </a:xfrm>
          <a:prstGeom prst="rect">
            <a:avLst/>
          </a:prstGeom>
        </p:spPr>
      </p:pic>
    </p:spTree>
    <p:extLst>
      <p:ext uri="{BB962C8B-B14F-4D97-AF65-F5344CB8AC3E}">
        <p14:creationId xmlns:p14="http://schemas.microsoft.com/office/powerpoint/2010/main" val="2830838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2158" y="365125"/>
            <a:ext cx="10515600" cy="1325563"/>
          </a:xfrm>
        </p:spPr>
        <p:txBody>
          <a:bodyPr>
            <a:normAutofit/>
          </a:bodyPr>
          <a:lstStyle/>
          <a:p>
            <a:r>
              <a:rPr lang="en-US" altLang="zh-CN" sz="4000" b="1" dirty="0">
                <a:latin typeface="微软雅黑" panose="020B0503020204020204" pitchFamily="34" charset="-122"/>
                <a:ea typeface="微软雅黑" panose="020B0503020204020204" pitchFamily="34" charset="-122"/>
              </a:rPr>
              <a:t>formalization</a:t>
            </a:r>
            <a:endParaRPr lang="zh-CN" altLang="en-US" sz="4000" b="1" dirty="0">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fontScale="92500" lnSpcReduction="20000"/>
              </a:bodyPr>
              <a:lstStyle/>
              <a:p>
                <a:r>
                  <a:rPr lang="en-US" altLang="zh-CN" sz="2600" b="1" dirty="0" smtClean="0">
                    <a:latin typeface="微软雅黑" panose="020B0503020204020204" pitchFamily="34" charset="-122"/>
                    <a:ea typeface="微软雅黑" panose="020B0503020204020204" pitchFamily="34" charset="-122"/>
                  </a:rPr>
                  <a:t>The sufficient and necessary condition for </a:t>
                </a:r>
                <a:r>
                  <a:rPr lang="en-US" altLang="zh-CN" sz="2600" b="1" i="1" dirty="0" smtClean="0">
                    <a:latin typeface="微软雅黑" panose="020B0503020204020204" pitchFamily="34" charset="-122"/>
                    <a:ea typeface="微软雅黑" panose="020B0503020204020204" pitchFamily="34" charset="-122"/>
                  </a:rPr>
                  <a:t>r</a:t>
                </a:r>
                <a:r>
                  <a:rPr lang="en-US" altLang="zh-CN" sz="2600" b="1" dirty="0">
                    <a:latin typeface="微软雅黑" panose="020B0503020204020204" pitchFamily="34" charset="-122"/>
                    <a:ea typeface="微软雅黑" panose="020B0503020204020204" pitchFamily="34" charset="-122"/>
                  </a:rPr>
                  <a:t> </a:t>
                </a:r>
                <a:r>
                  <a:rPr lang="en-US" altLang="zh-CN" sz="2600" b="1" dirty="0" smtClean="0">
                    <a:latin typeface="微软雅黑" panose="020B0503020204020204" pitchFamily="34" charset="-122"/>
                    <a:ea typeface="微软雅黑" panose="020B0503020204020204" pitchFamily="34" charset="-122"/>
                  </a:rPr>
                  <a:t>to </a:t>
                </a:r>
                <a:r>
                  <a:rPr lang="en-US" altLang="zh-CN" sz="2600" b="1" dirty="0">
                    <a:latin typeface="微软雅黑" panose="020B0503020204020204" pitchFamily="34" charset="-122"/>
                    <a:ea typeface="微软雅黑" panose="020B0503020204020204" pitchFamily="34" charset="-122"/>
                  </a:rPr>
                  <a:t>follow the above </a:t>
                </a:r>
                <a:r>
                  <a:rPr lang="en-US" altLang="zh-CN" sz="2600" b="1" dirty="0" smtClean="0">
                    <a:latin typeface="微软雅黑" panose="020B0503020204020204" pitchFamily="34" charset="-122"/>
                    <a:ea typeface="微软雅黑" panose="020B0503020204020204" pitchFamily="34" charset="-122"/>
                  </a:rPr>
                  <a:t>principles is </a:t>
                </a:r>
                <a14:m>
                  <m:oMath xmlns:m="http://schemas.openxmlformats.org/officeDocument/2006/math">
                    <m:f>
                      <m:fPr>
                        <m:ctrlPr>
                          <a:rPr lang="en-US" altLang="zh-CN" sz="2600" b="1" i="1" smtClean="0">
                            <a:latin typeface="Cambria Math" charset="0"/>
                            <a:ea typeface="微软雅黑" panose="020B0503020204020204" pitchFamily="34" charset="-122"/>
                          </a:rPr>
                        </m:ctrlPr>
                      </m:fPr>
                      <m:num>
                        <m:r>
                          <a:rPr lang="en-US" altLang="zh-CN" sz="2600" b="1" i="1" smtClean="0">
                            <a:latin typeface="Cambria Math" panose="02040503050406030204" pitchFamily="18" charset="0"/>
                            <a:ea typeface="微软雅黑" panose="020B0503020204020204" pitchFamily="34" charset="-122"/>
                          </a:rPr>
                          <m:t>𝝏</m:t>
                        </m:r>
                        <m:r>
                          <a:rPr lang="en-US" altLang="zh-CN" sz="2600" b="1" i="1" smtClean="0">
                            <a:latin typeface="Cambria Math" panose="02040503050406030204" pitchFamily="18" charset="0"/>
                            <a:ea typeface="微软雅黑" panose="020B0503020204020204" pitchFamily="34" charset="-122"/>
                          </a:rPr>
                          <m:t>𝒓</m:t>
                        </m:r>
                      </m:num>
                      <m:den>
                        <m:r>
                          <a:rPr lang="en-US" altLang="zh-CN" sz="2600" b="1" i="1" smtClean="0">
                            <a:latin typeface="Cambria Math" panose="02040503050406030204" pitchFamily="18" charset="0"/>
                            <a:ea typeface="微软雅黑" panose="020B0503020204020204" pitchFamily="34" charset="-122"/>
                          </a:rPr>
                          <m:t>𝝏</m:t>
                        </m:r>
                        <m:r>
                          <a:rPr lang="el-GR" altLang="zh-CN" sz="2600" b="1" i="1">
                            <a:latin typeface="Cambria Math" panose="02040503050406030204" pitchFamily="18" charset="0"/>
                            <a:ea typeface="微软雅黑" panose="020B0503020204020204" pitchFamily="34" charset="-122"/>
                          </a:rPr>
                          <m:t>𝜶</m:t>
                        </m:r>
                      </m:den>
                    </m:f>
                  </m:oMath>
                </a14:m>
                <a:r>
                  <a:rPr lang="en-US" altLang="zh-CN" sz="2600" b="1" dirty="0" smtClean="0">
                    <a:latin typeface="微软雅黑" panose="020B0503020204020204" pitchFamily="34" charset="-122"/>
                    <a:ea typeface="微软雅黑" panose="020B0503020204020204" pitchFamily="34" charset="-122"/>
                  </a:rPr>
                  <a:t>&gt;0, </a:t>
                </a:r>
                <a:r>
                  <a:rPr lang="en-US" altLang="zh-CN" sz="2600" b="1" dirty="0">
                    <a:latin typeface="微软雅黑" panose="020B0503020204020204" pitchFamily="34" charset="-122"/>
                    <a:ea typeface="微软雅黑" panose="020B0503020204020204" pitchFamily="34" charset="-122"/>
                  </a:rPr>
                  <a:t>and </a:t>
                </a:r>
                <a14:m>
                  <m:oMath xmlns:m="http://schemas.openxmlformats.org/officeDocument/2006/math">
                    <m:f>
                      <m:fPr>
                        <m:ctrlPr>
                          <a:rPr lang="en-US" altLang="zh-CN" sz="2600" b="1" i="1" smtClean="0">
                            <a:latin typeface="Cambria Math" charset="0"/>
                            <a:ea typeface="微软雅黑" panose="020B0503020204020204" pitchFamily="34" charset="-122"/>
                          </a:rPr>
                        </m:ctrlPr>
                      </m:fPr>
                      <m:num>
                        <m:sSup>
                          <m:sSupPr>
                            <m:ctrlPr>
                              <a:rPr lang="en-US" altLang="zh-CN" sz="2600" b="1" i="1" smtClean="0">
                                <a:latin typeface="Cambria Math" charset="0"/>
                                <a:ea typeface="微软雅黑" panose="020B0503020204020204" pitchFamily="34" charset="-122"/>
                              </a:rPr>
                            </m:ctrlPr>
                          </m:sSupPr>
                          <m:e>
                            <m:r>
                              <a:rPr lang="en-US" altLang="zh-CN" sz="2600" b="1" i="1">
                                <a:latin typeface="Cambria Math" panose="02040503050406030204" pitchFamily="18" charset="0"/>
                                <a:ea typeface="微软雅黑" panose="020B0503020204020204" pitchFamily="34" charset="-122"/>
                              </a:rPr>
                              <m:t>𝝏</m:t>
                            </m:r>
                          </m:e>
                          <m:sup>
                            <m:r>
                              <a:rPr lang="en-US" altLang="zh-CN" sz="2600" b="1" i="1" smtClean="0">
                                <a:latin typeface="Cambria Math" panose="02040503050406030204" pitchFamily="18" charset="0"/>
                                <a:ea typeface="微软雅黑" panose="020B0503020204020204" pitchFamily="34" charset="-122"/>
                              </a:rPr>
                              <m:t>𝟐</m:t>
                            </m:r>
                          </m:sup>
                        </m:sSup>
                        <m:r>
                          <a:rPr lang="en-US" altLang="zh-CN" sz="2600" b="1" i="1" smtClean="0">
                            <a:latin typeface="Cambria Math" panose="02040503050406030204" pitchFamily="18" charset="0"/>
                            <a:ea typeface="微软雅黑" panose="020B0503020204020204" pitchFamily="34" charset="-122"/>
                          </a:rPr>
                          <m:t>𝒓</m:t>
                        </m:r>
                      </m:num>
                      <m:den>
                        <m:r>
                          <a:rPr lang="en-US" altLang="zh-CN" sz="2600" b="1" i="1" smtClean="0">
                            <a:latin typeface="Cambria Math" panose="02040503050406030204" pitchFamily="18" charset="0"/>
                            <a:ea typeface="微软雅黑" panose="020B0503020204020204" pitchFamily="34" charset="-122"/>
                          </a:rPr>
                          <m:t>𝝏</m:t>
                        </m:r>
                        <m:r>
                          <a:rPr lang="en-US" altLang="zh-CN" sz="2600" b="1" i="1" smtClean="0">
                            <a:latin typeface="Cambria Math" panose="02040503050406030204" pitchFamily="18" charset="0"/>
                            <a:ea typeface="微软雅黑" panose="020B0503020204020204" pitchFamily="34" charset="-122"/>
                          </a:rPr>
                          <m:t>𝒅</m:t>
                        </m:r>
                        <m:r>
                          <a:rPr lang="en-US" altLang="zh-CN" sz="2600" b="1" i="1" smtClean="0">
                            <a:latin typeface="Cambria Math" panose="02040503050406030204" pitchFamily="18" charset="0"/>
                            <a:ea typeface="微软雅黑" panose="020B0503020204020204" pitchFamily="34" charset="-122"/>
                          </a:rPr>
                          <m:t>𝝏𝜶</m:t>
                        </m:r>
                      </m:den>
                    </m:f>
                  </m:oMath>
                </a14:m>
                <a:r>
                  <a:rPr lang="en-US" altLang="zh-CN" sz="2600" b="1" dirty="0" smtClean="0">
                    <a:latin typeface="微软雅黑" panose="020B0503020204020204" pitchFamily="34" charset="-122"/>
                    <a:ea typeface="微软雅黑" panose="020B0503020204020204" pitchFamily="34" charset="-122"/>
                  </a:rPr>
                  <a:t>&gt;= </a:t>
                </a:r>
                <a:r>
                  <a:rPr lang="en-US" altLang="zh-CN" sz="2600" b="1" dirty="0">
                    <a:latin typeface="微软雅黑" panose="020B0503020204020204" pitchFamily="34" charset="-122"/>
                    <a:ea typeface="微软雅黑" panose="020B0503020204020204" pitchFamily="34" charset="-122"/>
                  </a:rPr>
                  <a:t>0 (</a:t>
                </a:r>
                <a:r>
                  <a:rPr lang="en-US" altLang="zh-CN" sz="2600" b="1" dirty="0" smtClean="0">
                    <a:latin typeface="微软雅黑" panose="020B0503020204020204" pitchFamily="34" charset="-122"/>
                    <a:ea typeface="微软雅黑" panose="020B0503020204020204" pitchFamily="34" charset="-122"/>
                  </a:rPr>
                  <a:t>but does </a:t>
                </a:r>
                <a:r>
                  <a:rPr lang="en-US" altLang="zh-CN" sz="2600" b="1" dirty="0">
                    <a:latin typeface="微软雅黑" panose="020B0503020204020204" pitchFamily="34" charset="-122"/>
                    <a:ea typeface="微软雅黑" panose="020B0503020204020204" pitchFamily="34" charset="-122"/>
                  </a:rPr>
                  <a:t>not constantly equal 0</a:t>
                </a:r>
                <a:r>
                  <a:rPr lang="en-US" altLang="zh-CN" sz="2600" b="1" dirty="0" smtClean="0">
                    <a:latin typeface="微软雅黑" panose="020B0503020204020204" pitchFamily="34" charset="-122"/>
                    <a:ea typeface="微软雅黑" panose="020B0503020204020204" pitchFamily="34" charset="-122"/>
                  </a:rPr>
                  <a:t>)</a:t>
                </a:r>
              </a:p>
              <a:p>
                <a:pPr marL="457200" lvl="1" indent="0">
                  <a:buNone/>
                </a:pPr>
                <a:endParaRPr lang="en-US" altLang="zh-CN" b="1" dirty="0" smtClean="0">
                  <a:latin typeface="微软雅黑" panose="020B0503020204020204" pitchFamily="34" charset="-122"/>
                  <a:ea typeface="微软雅黑" panose="020B0503020204020204" pitchFamily="34" charset="-122"/>
                </a:endParaRPr>
              </a:p>
              <a:p>
                <a:pPr marL="457200" lvl="1" indent="0">
                  <a:buNone/>
                </a:pPr>
                <a:r>
                  <a:rPr lang="en-US" altLang="zh-CN" b="1" dirty="0" smtClean="0">
                    <a:latin typeface="微软雅黑" panose="020B0503020204020204" pitchFamily="34" charset="-122"/>
                    <a:ea typeface="微软雅黑" panose="020B0503020204020204" pitchFamily="34" charset="-122"/>
                  </a:rPr>
                  <a:t>Proof: </a:t>
                </a:r>
              </a:p>
              <a:p>
                <a:pPr marL="914400" lvl="1" indent="-457200">
                  <a:buFont typeface="+mj-lt"/>
                  <a:buAutoNum type="arabicPeriod"/>
                </a:pPr>
                <a:r>
                  <a:rPr lang="en-US" altLang="zh-CN" b="1" dirty="0" smtClean="0">
                    <a:latin typeface="微软雅黑" panose="020B0503020204020204" pitchFamily="34" charset="-122"/>
                    <a:ea typeface="微软雅黑" panose="020B0503020204020204" pitchFamily="34" charset="-122"/>
                  </a:rPr>
                  <a:t>The first equation corresponds to PI</a:t>
                </a:r>
                <a:endParaRPr lang="en-US" altLang="zh-CN" dirty="0" smtClean="0"/>
              </a:p>
              <a:p>
                <a:pPr marL="914400" lvl="1" indent="-457200">
                  <a:buFont typeface="+mj-lt"/>
                  <a:buAutoNum type="arabicPeriod"/>
                </a:pPr>
                <a:r>
                  <a:rPr lang="en-US" altLang="zh-CN" b="1" dirty="0" smtClean="0">
                    <a:latin typeface="微软雅黑" panose="020B0503020204020204" pitchFamily="34" charset="-122"/>
                    <a:ea typeface="微软雅黑" panose="020B0503020204020204" pitchFamily="34" charset="-122"/>
                  </a:rPr>
                  <a:t>For the second part, let </a:t>
                </a:r>
                <a14:m>
                  <m:oMath xmlns:m="http://schemas.openxmlformats.org/officeDocument/2006/math">
                    <m:r>
                      <a:rPr lang="en-US" altLang="zh-CN" b="1" i="1">
                        <a:latin typeface="Cambria Math" panose="02040503050406030204" pitchFamily="18" charset="0"/>
                        <a:ea typeface="微软雅黑" panose="020B0503020204020204" pitchFamily="34" charset="-122"/>
                      </a:rPr>
                      <m:t>𝒅𝒓</m:t>
                    </m:r>
                    <m:r>
                      <a:rPr lang="en-US" altLang="zh-CN" b="1" i="1">
                        <a:latin typeface="Cambria Math" panose="02040503050406030204" pitchFamily="18" charset="0"/>
                        <a:ea typeface="微软雅黑" panose="020B0503020204020204" pitchFamily="34" charset="-122"/>
                      </a:rPr>
                      <m:t>(</m:t>
                    </m:r>
                    <m:r>
                      <a:rPr lang="el-GR" altLang="zh-CN" b="1" i="1">
                        <a:latin typeface="Cambria Math" panose="02040503050406030204" pitchFamily="18" charset="0"/>
                        <a:ea typeface="微软雅黑" panose="020B0503020204020204" pitchFamily="34" charset="-122"/>
                      </a:rPr>
                      <m:t>𝜶</m:t>
                    </m:r>
                    <m:r>
                      <a:rPr lang="en-US" altLang="zh-CN" b="1" i="1">
                        <a:latin typeface="Cambria Math" panose="02040503050406030204" pitchFamily="18" charset="0"/>
                        <a:ea typeface="微软雅黑" panose="020B0503020204020204" pitchFamily="34" charset="-122"/>
                      </a:rPr>
                      <m:t>,</m:t>
                    </m:r>
                    <m:r>
                      <a:rPr lang="en-US" altLang="zh-CN" b="1" i="1">
                        <a:latin typeface="Cambria Math" panose="02040503050406030204" pitchFamily="18" charset="0"/>
                        <a:ea typeface="微软雅黑" panose="020B0503020204020204" pitchFamily="34" charset="-122"/>
                      </a:rPr>
                      <m:t>𝒅</m:t>
                    </m:r>
                    <m:r>
                      <a:rPr lang="en-US" altLang="zh-CN" b="1" i="1" baseline="-25000">
                        <a:latin typeface="Cambria Math" panose="02040503050406030204" pitchFamily="18" charset="0"/>
                        <a:ea typeface="微软雅黑" panose="020B0503020204020204" pitchFamily="34" charset="-122"/>
                      </a:rPr>
                      <m:t>𝟏</m:t>
                    </m:r>
                    <m:r>
                      <a:rPr lang="en-US" altLang="zh-CN" b="1" i="1">
                        <a:latin typeface="Cambria Math" panose="02040503050406030204" pitchFamily="18" charset="0"/>
                        <a:ea typeface="微软雅黑" panose="020B0503020204020204" pitchFamily="34" charset="-122"/>
                      </a:rPr>
                      <m:t>,</m:t>
                    </m:r>
                    <m:r>
                      <a:rPr lang="en-US" altLang="zh-CN" b="1" i="1">
                        <a:latin typeface="Cambria Math" panose="02040503050406030204" pitchFamily="18" charset="0"/>
                        <a:ea typeface="微软雅黑" panose="020B0503020204020204" pitchFamily="34" charset="-122"/>
                      </a:rPr>
                      <m:t>𝒅</m:t>
                    </m:r>
                    <m:r>
                      <a:rPr lang="en-US" altLang="zh-CN" b="1" i="1" baseline="-25000">
                        <a:latin typeface="Cambria Math" panose="02040503050406030204" pitchFamily="18" charset="0"/>
                        <a:ea typeface="微软雅黑" panose="020B0503020204020204" pitchFamily="34" charset="-122"/>
                      </a:rPr>
                      <m:t>𝟐</m:t>
                    </m:r>
                    <m:r>
                      <a:rPr lang="en-US" altLang="zh-CN" b="1" i="1">
                        <a:latin typeface="Cambria Math" panose="02040503050406030204" pitchFamily="18" charset="0"/>
                        <a:ea typeface="微软雅黑" panose="020B0503020204020204" pitchFamily="34" charset="-122"/>
                      </a:rPr>
                      <m:t>)</m:t>
                    </m:r>
                  </m:oMath>
                </a14:m>
                <a:r>
                  <a:rPr lang="pt-BR" altLang="zh-CN" b="1" i="1" dirty="0" smtClean="0">
                    <a:latin typeface="微软雅黑" panose="020B0503020204020204" pitchFamily="34" charset="-122"/>
                    <a:ea typeface="微软雅黑" panose="020B0503020204020204" pitchFamily="34" charset="-122"/>
                  </a:rPr>
                  <a:t> </a:t>
                </a:r>
                <a:r>
                  <a:rPr lang="pt-BR" altLang="zh-CN" b="1" dirty="0">
                    <a:latin typeface="微软雅黑" panose="020B0503020204020204" pitchFamily="34" charset="-122"/>
                    <a:ea typeface="微软雅黑" panose="020B0503020204020204" pitchFamily="34" charset="-122"/>
                  </a:rPr>
                  <a:t>= </a:t>
                </a:r>
                <a14:m>
                  <m:oMath xmlns:m="http://schemas.openxmlformats.org/officeDocument/2006/math">
                    <m:r>
                      <a:rPr lang="en-US" altLang="zh-CN" b="1" i="1">
                        <a:latin typeface="Cambria Math" panose="02040503050406030204" pitchFamily="18" charset="0"/>
                        <a:ea typeface="微软雅黑" panose="020B0503020204020204" pitchFamily="34" charset="-122"/>
                      </a:rPr>
                      <m:t>𝒓</m:t>
                    </m:r>
                    <m:d>
                      <m:dPr>
                        <m:ctrlPr>
                          <a:rPr lang="en-US" altLang="zh-CN" b="1" i="1">
                            <a:latin typeface="Cambria Math" charset="0"/>
                            <a:ea typeface="微软雅黑" panose="020B0503020204020204" pitchFamily="34" charset="-122"/>
                          </a:rPr>
                        </m:ctrlPr>
                      </m:dPr>
                      <m:e>
                        <m:r>
                          <a:rPr lang="el-GR" altLang="zh-CN" b="1" i="1">
                            <a:latin typeface="Cambria Math" panose="02040503050406030204" pitchFamily="18" charset="0"/>
                            <a:ea typeface="微软雅黑" panose="020B0503020204020204" pitchFamily="34" charset="-122"/>
                          </a:rPr>
                          <m:t>𝜶</m:t>
                        </m:r>
                        <m:r>
                          <a:rPr lang="en-US" altLang="zh-CN" b="1" i="1">
                            <a:latin typeface="Cambria Math" panose="02040503050406030204" pitchFamily="18" charset="0"/>
                            <a:ea typeface="微软雅黑" panose="020B0503020204020204" pitchFamily="34" charset="-122"/>
                          </a:rPr>
                          <m:t>,</m:t>
                        </m:r>
                        <m:r>
                          <a:rPr lang="en-US" altLang="zh-CN" b="1" i="1">
                            <a:latin typeface="Cambria Math" panose="02040503050406030204" pitchFamily="18" charset="0"/>
                            <a:ea typeface="微软雅黑" panose="020B0503020204020204" pitchFamily="34" charset="-122"/>
                          </a:rPr>
                          <m:t>𝒅</m:t>
                        </m:r>
                        <m:r>
                          <a:rPr lang="en-US" altLang="zh-CN" b="1" i="1" baseline="-25000">
                            <a:latin typeface="Cambria Math" panose="02040503050406030204" pitchFamily="18" charset="0"/>
                            <a:ea typeface="微软雅黑" panose="020B0503020204020204" pitchFamily="34" charset="-122"/>
                          </a:rPr>
                          <m:t>𝟐</m:t>
                        </m:r>
                      </m:e>
                    </m:d>
                    <m:r>
                      <a:rPr lang="en-US" altLang="zh-CN" b="1" i="1">
                        <a:latin typeface="Cambria Math" panose="02040503050406030204" pitchFamily="18" charset="0"/>
                        <a:ea typeface="微软雅黑" panose="020B0503020204020204" pitchFamily="34" charset="-122"/>
                      </a:rPr>
                      <m:t>−</m:t>
                    </m:r>
                    <m:r>
                      <a:rPr lang="en-US" altLang="zh-CN" b="1" i="1">
                        <a:latin typeface="Cambria Math" panose="02040503050406030204" pitchFamily="18" charset="0"/>
                        <a:ea typeface="微软雅黑" panose="020B0503020204020204" pitchFamily="34" charset="-122"/>
                      </a:rPr>
                      <m:t>𝒓</m:t>
                    </m:r>
                    <m:r>
                      <a:rPr lang="en-US" altLang="zh-CN" b="1" i="1">
                        <a:latin typeface="Cambria Math" panose="02040503050406030204" pitchFamily="18" charset="0"/>
                        <a:ea typeface="微软雅黑" panose="020B0503020204020204" pitchFamily="34" charset="-122"/>
                      </a:rPr>
                      <m:t>(</m:t>
                    </m:r>
                    <m:r>
                      <a:rPr lang="el-GR" altLang="zh-CN" b="1" i="1">
                        <a:latin typeface="Cambria Math" panose="02040503050406030204" pitchFamily="18" charset="0"/>
                        <a:ea typeface="微软雅黑" panose="020B0503020204020204" pitchFamily="34" charset="-122"/>
                      </a:rPr>
                      <m:t>𝜶</m:t>
                    </m:r>
                    <m:r>
                      <a:rPr lang="en-US" altLang="zh-CN" b="1" i="1">
                        <a:latin typeface="Cambria Math" panose="02040503050406030204" pitchFamily="18" charset="0"/>
                        <a:ea typeface="微软雅黑" panose="020B0503020204020204" pitchFamily="34" charset="-122"/>
                      </a:rPr>
                      <m:t>,</m:t>
                    </m:r>
                    <m:r>
                      <a:rPr lang="en-US" altLang="zh-CN" b="1" i="1">
                        <a:latin typeface="Cambria Math" panose="02040503050406030204" pitchFamily="18" charset="0"/>
                        <a:ea typeface="微软雅黑" panose="020B0503020204020204" pitchFamily="34" charset="-122"/>
                      </a:rPr>
                      <m:t>𝒅</m:t>
                    </m:r>
                    <m:r>
                      <a:rPr lang="en-US" altLang="zh-CN" b="1" i="1" baseline="-25000">
                        <a:latin typeface="Cambria Math" panose="02040503050406030204" pitchFamily="18" charset="0"/>
                        <a:ea typeface="微软雅黑" panose="020B0503020204020204" pitchFamily="34" charset="-122"/>
                      </a:rPr>
                      <m:t>𝟏</m:t>
                    </m:r>
                    <m:r>
                      <a:rPr lang="en-US" altLang="zh-CN" b="1" i="1">
                        <a:latin typeface="Cambria Math" panose="02040503050406030204" pitchFamily="18" charset="0"/>
                        <a:ea typeface="微软雅黑" panose="020B0503020204020204" pitchFamily="34" charset="-122"/>
                      </a:rPr>
                      <m:t>)</m:t>
                    </m:r>
                  </m:oMath>
                </a14:m>
                <a:r>
                  <a:rPr lang="pt-BR" altLang="zh-CN" b="1" dirty="0">
                    <a:latin typeface="微软雅黑" panose="020B0503020204020204" pitchFamily="34" charset="-122"/>
                    <a:ea typeface="微软雅黑" panose="020B0503020204020204" pitchFamily="34" charset="-122"/>
                  </a:rPr>
                  <a:t>. </a:t>
                </a:r>
                <a:endParaRPr lang="pt-BR" altLang="zh-CN" b="1" dirty="0" smtClean="0">
                  <a:latin typeface="微软雅黑" panose="020B0503020204020204" pitchFamily="34" charset="-122"/>
                  <a:ea typeface="微软雅黑" panose="020B0503020204020204" pitchFamily="34" charset="-122"/>
                </a:endParaRPr>
              </a:p>
              <a:p>
                <a:pPr marL="457200" lvl="1" indent="0">
                  <a:buNone/>
                </a:pPr>
                <a:r>
                  <a:rPr lang="pt-BR" altLang="zh-CN" b="1" dirty="0">
                    <a:latin typeface="微软雅黑" panose="020B0503020204020204" pitchFamily="34" charset="-122"/>
                    <a:ea typeface="微软雅黑" panose="020B0503020204020204" pitchFamily="34" charset="-122"/>
                  </a:rPr>
                  <a:t> </a:t>
                </a:r>
                <a:r>
                  <a:rPr lang="pt-BR" altLang="zh-CN" b="1" dirty="0" smtClean="0">
                    <a:latin typeface="微软雅黑" panose="020B0503020204020204" pitchFamily="34" charset="-122"/>
                    <a:ea typeface="微软雅黑" panose="020B0503020204020204" pitchFamily="34" charset="-122"/>
                  </a:rPr>
                  <a:t>    </a:t>
                </a:r>
              </a:p>
              <a:p>
                <a:pPr marL="457200" lvl="1" indent="0">
                  <a:buNone/>
                </a:pPr>
                <a:r>
                  <a:rPr lang="pt-BR" altLang="zh-CN" b="1" dirty="0" smtClean="0">
                    <a:latin typeface="微软雅黑" panose="020B0503020204020204" pitchFamily="34" charset="-122"/>
                    <a:ea typeface="微软雅黑" panose="020B0503020204020204" pitchFamily="34" charset="-122"/>
                  </a:rPr>
                  <a:t> </a:t>
                </a:r>
                <a:r>
                  <a:rPr lang="pt-BR" altLang="zh-CN" sz="2600" b="1" dirty="0" smtClean="0">
                    <a:latin typeface="微软雅黑" panose="020B0503020204020204" pitchFamily="34" charset="-122"/>
                    <a:ea typeface="微软雅黑" panose="020B0503020204020204" pitchFamily="34" charset="-122"/>
                  </a:rPr>
                  <a:t> </a:t>
                </a:r>
                <a14:m>
                  <m:oMath xmlns:m="http://schemas.openxmlformats.org/officeDocument/2006/math">
                    <m:f>
                      <m:fPr>
                        <m:ctrlPr>
                          <a:rPr lang="pt-BR" altLang="zh-CN" sz="2600" b="1" i="1" smtClean="0">
                            <a:latin typeface="Cambria Math" charset="0"/>
                            <a:ea typeface="微软雅黑" panose="020B0503020204020204" pitchFamily="34" charset="-122"/>
                          </a:rPr>
                        </m:ctrlPr>
                      </m:fPr>
                      <m:num>
                        <m:r>
                          <a:rPr lang="pt-BR" altLang="zh-CN" sz="2600" b="1" i="1" smtClean="0">
                            <a:latin typeface="Cambria Math" panose="02040503050406030204" pitchFamily="18" charset="0"/>
                            <a:ea typeface="微软雅黑" panose="020B0503020204020204" pitchFamily="34" charset="-122"/>
                          </a:rPr>
                          <m:t>𝝏</m:t>
                        </m:r>
                        <m:r>
                          <a:rPr lang="en-US" altLang="zh-CN" sz="2600" b="1" i="1" smtClean="0">
                            <a:latin typeface="Cambria Math" panose="02040503050406030204" pitchFamily="18" charset="0"/>
                            <a:ea typeface="微软雅黑" panose="020B0503020204020204" pitchFamily="34" charset="-122"/>
                          </a:rPr>
                          <m:t>𝒅𝒓</m:t>
                        </m:r>
                        <m:r>
                          <a:rPr lang="en-US" altLang="zh-CN" sz="2600" b="1" i="1" smtClean="0">
                            <a:latin typeface="Cambria Math" panose="02040503050406030204" pitchFamily="18" charset="0"/>
                            <a:ea typeface="微软雅黑" panose="020B0503020204020204" pitchFamily="34" charset="-122"/>
                          </a:rPr>
                          <m:t>(</m:t>
                        </m:r>
                        <m:r>
                          <a:rPr lang="el-GR" altLang="zh-CN" sz="2600" b="1" i="1">
                            <a:latin typeface="Cambria Math" panose="02040503050406030204" pitchFamily="18" charset="0"/>
                            <a:ea typeface="微软雅黑" panose="020B0503020204020204" pitchFamily="34" charset="-122"/>
                          </a:rPr>
                          <m:t>𝜶</m:t>
                        </m:r>
                        <m:r>
                          <a:rPr lang="en-US" altLang="zh-CN" sz="2600" b="1" i="1" smtClean="0">
                            <a:latin typeface="Cambria Math" panose="02040503050406030204" pitchFamily="18" charset="0"/>
                            <a:ea typeface="微软雅黑" panose="020B0503020204020204" pitchFamily="34" charset="-122"/>
                          </a:rPr>
                          <m:t>,</m:t>
                        </m:r>
                        <m:r>
                          <a:rPr lang="en-US" altLang="zh-CN" sz="2600" b="1" i="1" smtClean="0">
                            <a:latin typeface="Cambria Math" panose="02040503050406030204" pitchFamily="18" charset="0"/>
                            <a:ea typeface="微软雅黑" panose="020B0503020204020204" pitchFamily="34" charset="-122"/>
                          </a:rPr>
                          <m:t>𝒅</m:t>
                        </m:r>
                        <m:r>
                          <a:rPr lang="en-US" altLang="zh-CN" sz="2600" b="1" i="1" baseline="-25000" smtClean="0">
                            <a:latin typeface="Cambria Math" panose="02040503050406030204" pitchFamily="18" charset="0"/>
                            <a:ea typeface="微软雅黑" panose="020B0503020204020204" pitchFamily="34" charset="-122"/>
                          </a:rPr>
                          <m:t>𝟏</m:t>
                        </m:r>
                        <m:r>
                          <a:rPr lang="en-US" altLang="zh-CN" sz="2600" b="1" i="1" smtClean="0">
                            <a:latin typeface="Cambria Math" panose="02040503050406030204" pitchFamily="18" charset="0"/>
                            <a:ea typeface="微软雅黑" panose="020B0503020204020204" pitchFamily="34" charset="-122"/>
                          </a:rPr>
                          <m:t>,</m:t>
                        </m:r>
                        <m:r>
                          <a:rPr lang="en-US" altLang="zh-CN" sz="2600" b="1" i="1" smtClean="0">
                            <a:latin typeface="Cambria Math" panose="02040503050406030204" pitchFamily="18" charset="0"/>
                            <a:ea typeface="微软雅黑" panose="020B0503020204020204" pitchFamily="34" charset="-122"/>
                          </a:rPr>
                          <m:t>𝒅</m:t>
                        </m:r>
                        <m:r>
                          <a:rPr lang="en-US" altLang="zh-CN" sz="2600" b="1" i="1" baseline="-25000" smtClean="0">
                            <a:latin typeface="Cambria Math" panose="02040503050406030204" pitchFamily="18" charset="0"/>
                            <a:ea typeface="微软雅黑" panose="020B0503020204020204" pitchFamily="34" charset="-122"/>
                          </a:rPr>
                          <m:t>𝟐</m:t>
                        </m:r>
                        <m:r>
                          <a:rPr lang="en-US" altLang="zh-CN" sz="2600" b="1" i="1" smtClean="0">
                            <a:latin typeface="Cambria Math" panose="02040503050406030204" pitchFamily="18" charset="0"/>
                            <a:ea typeface="微软雅黑" panose="020B0503020204020204" pitchFamily="34" charset="-122"/>
                          </a:rPr>
                          <m:t>)</m:t>
                        </m:r>
                      </m:num>
                      <m:den>
                        <m:r>
                          <a:rPr lang="pt-BR" altLang="zh-CN" sz="2600" b="1" i="1" smtClean="0">
                            <a:latin typeface="Cambria Math" panose="02040503050406030204" pitchFamily="18" charset="0"/>
                            <a:ea typeface="微软雅黑" panose="020B0503020204020204" pitchFamily="34" charset="-122"/>
                          </a:rPr>
                          <m:t>𝝏</m:t>
                        </m:r>
                        <m:r>
                          <a:rPr lang="el-GR" altLang="zh-CN" sz="2600" b="1" i="1">
                            <a:latin typeface="Cambria Math" panose="02040503050406030204" pitchFamily="18" charset="0"/>
                            <a:ea typeface="微软雅黑" panose="020B0503020204020204" pitchFamily="34" charset="-122"/>
                          </a:rPr>
                          <m:t>𝜶</m:t>
                        </m:r>
                      </m:den>
                    </m:f>
                  </m:oMath>
                </a14:m>
                <a:r>
                  <a:rPr lang="pt-BR" altLang="zh-CN" sz="2600" b="1" dirty="0" smtClean="0">
                    <a:latin typeface="微软雅黑" panose="020B0503020204020204" pitchFamily="34" charset="-122"/>
                    <a:ea typeface="微软雅黑" panose="020B0503020204020204" pitchFamily="34" charset="-122"/>
                  </a:rPr>
                  <a:t> = </a:t>
                </a:r>
                <a14:m>
                  <m:oMath xmlns:m="http://schemas.openxmlformats.org/officeDocument/2006/math">
                    <m:f>
                      <m:fPr>
                        <m:ctrlPr>
                          <a:rPr lang="pt-BR" altLang="zh-CN" sz="2600" b="1" i="1" smtClean="0">
                            <a:latin typeface="Cambria Math" charset="0"/>
                            <a:ea typeface="微软雅黑" panose="020B0503020204020204" pitchFamily="34" charset="-122"/>
                          </a:rPr>
                        </m:ctrlPr>
                      </m:fPr>
                      <m:num>
                        <m:r>
                          <a:rPr lang="pt-BR" altLang="zh-CN" sz="2600" b="1" i="1" smtClean="0">
                            <a:latin typeface="Cambria Math" panose="02040503050406030204" pitchFamily="18" charset="0"/>
                            <a:ea typeface="微软雅黑" panose="020B0503020204020204" pitchFamily="34" charset="-122"/>
                          </a:rPr>
                          <m:t>𝝏</m:t>
                        </m:r>
                        <m:r>
                          <a:rPr lang="en-US" altLang="zh-CN" sz="2600" b="1" i="1" smtClean="0">
                            <a:latin typeface="Cambria Math" panose="02040503050406030204" pitchFamily="18" charset="0"/>
                            <a:ea typeface="微软雅黑" panose="020B0503020204020204" pitchFamily="34" charset="-122"/>
                          </a:rPr>
                          <m:t>[</m:t>
                        </m:r>
                        <m:r>
                          <a:rPr lang="en-US" altLang="zh-CN" sz="2600" b="1" i="1" smtClean="0">
                            <a:latin typeface="Cambria Math" panose="02040503050406030204" pitchFamily="18" charset="0"/>
                            <a:ea typeface="微软雅黑" panose="020B0503020204020204" pitchFamily="34" charset="-122"/>
                          </a:rPr>
                          <m:t>𝒓</m:t>
                        </m:r>
                        <m:d>
                          <m:dPr>
                            <m:ctrlPr>
                              <a:rPr lang="en-US" altLang="zh-CN" sz="2600" b="1" i="1" smtClean="0">
                                <a:latin typeface="Cambria Math" charset="0"/>
                                <a:ea typeface="微软雅黑" panose="020B0503020204020204" pitchFamily="34" charset="-122"/>
                              </a:rPr>
                            </m:ctrlPr>
                          </m:dPr>
                          <m:e>
                            <m:r>
                              <a:rPr lang="el-GR" altLang="zh-CN" sz="2600" b="1" i="1">
                                <a:latin typeface="Cambria Math" panose="02040503050406030204" pitchFamily="18" charset="0"/>
                                <a:ea typeface="微软雅黑" panose="020B0503020204020204" pitchFamily="34" charset="-122"/>
                              </a:rPr>
                              <m:t>𝜶</m:t>
                            </m:r>
                            <m:r>
                              <a:rPr lang="en-US" altLang="zh-CN" sz="2600" b="1" i="1" smtClean="0">
                                <a:latin typeface="Cambria Math" panose="02040503050406030204" pitchFamily="18" charset="0"/>
                                <a:ea typeface="微软雅黑" panose="020B0503020204020204" pitchFamily="34" charset="-122"/>
                              </a:rPr>
                              <m:t>,</m:t>
                            </m:r>
                            <m:r>
                              <a:rPr lang="en-US" altLang="zh-CN" sz="2600" b="1" i="1" smtClean="0">
                                <a:latin typeface="Cambria Math" panose="02040503050406030204" pitchFamily="18" charset="0"/>
                                <a:ea typeface="微软雅黑" panose="020B0503020204020204" pitchFamily="34" charset="-122"/>
                              </a:rPr>
                              <m:t>𝒅</m:t>
                            </m:r>
                            <m:r>
                              <a:rPr lang="en-US" altLang="zh-CN" sz="2600" b="1" i="1" baseline="-25000" smtClean="0">
                                <a:latin typeface="Cambria Math" panose="02040503050406030204" pitchFamily="18" charset="0"/>
                                <a:ea typeface="微软雅黑" panose="020B0503020204020204" pitchFamily="34" charset="-122"/>
                              </a:rPr>
                              <m:t>𝟐</m:t>
                            </m:r>
                          </m:e>
                        </m:d>
                        <m:r>
                          <a:rPr lang="en-US" altLang="zh-CN" sz="2600" b="1" i="1" smtClean="0">
                            <a:latin typeface="Cambria Math" panose="02040503050406030204" pitchFamily="18" charset="0"/>
                            <a:ea typeface="微软雅黑" panose="020B0503020204020204" pitchFamily="34" charset="-122"/>
                          </a:rPr>
                          <m:t>−</m:t>
                        </m:r>
                        <m:r>
                          <a:rPr lang="en-US" altLang="zh-CN" sz="2600" b="1" i="1" smtClean="0">
                            <a:latin typeface="Cambria Math" panose="02040503050406030204" pitchFamily="18" charset="0"/>
                            <a:ea typeface="微软雅黑" panose="020B0503020204020204" pitchFamily="34" charset="-122"/>
                          </a:rPr>
                          <m:t>𝒓</m:t>
                        </m:r>
                        <m:r>
                          <a:rPr lang="en-US" altLang="zh-CN" sz="2600" b="1" i="1" smtClean="0">
                            <a:latin typeface="Cambria Math" panose="02040503050406030204" pitchFamily="18" charset="0"/>
                            <a:ea typeface="微软雅黑" panose="020B0503020204020204" pitchFamily="34" charset="-122"/>
                          </a:rPr>
                          <m:t>(</m:t>
                        </m:r>
                        <m:r>
                          <a:rPr lang="el-GR" altLang="zh-CN" sz="2600" b="1" i="1">
                            <a:latin typeface="Cambria Math" panose="02040503050406030204" pitchFamily="18" charset="0"/>
                            <a:ea typeface="微软雅黑" panose="020B0503020204020204" pitchFamily="34" charset="-122"/>
                          </a:rPr>
                          <m:t>𝜶</m:t>
                        </m:r>
                        <m:r>
                          <a:rPr lang="en-US" altLang="zh-CN" sz="2600" b="1" i="1" smtClean="0">
                            <a:latin typeface="Cambria Math" panose="02040503050406030204" pitchFamily="18" charset="0"/>
                            <a:ea typeface="微软雅黑" panose="020B0503020204020204" pitchFamily="34" charset="-122"/>
                          </a:rPr>
                          <m:t>,</m:t>
                        </m:r>
                        <m:r>
                          <a:rPr lang="en-US" altLang="zh-CN" sz="2600" b="1" i="1" smtClean="0">
                            <a:latin typeface="Cambria Math" panose="02040503050406030204" pitchFamily="18" charset="0"/>
                            <a:ea typeface="微软雅黑" panose="020B0503020204020204" pitchFamily="34" charset="-122"/>
                          </a:rPr>
                          <m:t>𝒅</m:t>
                        </m:r>
                        <m:r>
                          <a:rPr lang="en-US" altLang="zh-CN" sz="2600" b="1" i="1" baseline="-25000" smtClean="0">
                            <a:latin typeface="Cambria Math" panose="02040503050406030204" pitchFamily="18" charset="0"/>
                            <a:ea typeface="微软雅黑" panose="020B0503020204020204" pitchFamily="34" charset="-122"/>
                          </a:rPr>
                          <m:t>𝟏</m:t>
                        </m:r>
                        <m:r>
                          <a:rPr lang="en-US" altLang="zh-CN" sz="2600" b="1" i="1" smtClean="0">
                            <a:latin typeface="Cambria Math" panose="02040503050406030204" pitchFamily="18" charset="0"/>
                            <a:ea typeface="微软雅黑" panose="020B0503020204020204" pitchFamily="34" charset="-122"/>
                          </a:rPr>
                          <m:t>)]</m:t>
                        </m:r>
                      </m:num>
                      <m:den>
                        <m:r>
                          <a:rPr lang="pt-BR" altLang="zh-CN" sz="2600" b="1" i="1" smtClean="0">
                            <a:latin typeface="Cambria Math" panose="02040503050406030204" pitchFamily="18" charset="0"/>
                            <a:ea typeface="微软雅黑" panose="020B0503020204020204" pitchFamily="34" charset="-122"/>
                          </a:rPr>
                          <m:t>𝝏</m:t>
                        </m:r>
                        <m:r>
                          <a:rPr lang="el-GR" altLang="zh-CN" sz="2600" b="1" i="1">
                            <a:latin typeface="Cambria Math" panose="02040503050406030204" pitchFamily="18" charset="0"/>
                            <a:ea typeface="微软雅黑" panose="020B0503020204020204" pitchFamily="34" charset="-122"/>
                          </a:rPr>
                          <m:t>𝜶</m:t>
                        </m:r>
                      </m:den>
                    </m:f>
                  </m:oMath>
                </a14:m>
                <a:r>
                  <a:rPr lang="pt-BR" altLang="zh-CN" sz="2600" b="1" dirty="0" smtClean="0">
                    <a:latin typeface="微软雅黑" panose="020B0503020204020204" pitchFamily="34" charset="-122"/>
                    <a:ea typeface="微软雅黑" panose="020B0503020204020204" pitchFamily="34" charset="-122"/>
                  </a:rPr>
                  <a:t> = </a:t>
                </a:r>
                <a14:m>
                  <m:oMath xmlns:m="http://schemas.openxmlformats.org/officeDocument/2006/math">
                    <m:f>
                      <m:fPr>
                        <m:ctrlPr>
                          <a:rPr lang="pt-BR" altLang="zh-CN" sz="2600" b="1" i="1">
                            <a:latin typeface="Cambria Math" charset="0"/>
                            <a:ea typeface="微软雅黑" panose="020B0503020204020204" pitchFamily="34" charset="-122"/>
                          </a:rPr>
                        </m:ctrlPr>
                      </m:fPr>
                      <m:num>
                        <m:r>
                          <a:rPr lang="pt-BR" altLang="zh-CN" sz="2600" b="1" i="1">
                            <a:latin typeface="Cambria Math" panose="02040503050406030204" pitchFamily="18" charset="0"/>
                            <a:ea typeface="微软雅黑" panose="020B0503020204020204" pitchFamily="34" charset="-122"/>
                          </a:rPr>
                          <m:t>𝝏</m:t>
                        </m:r>
                        <m:r>
                          <a:rPr lang="en-US" altLang="zh-CN" sz="2600" b="1" i="1" smtClean="0">
                            <a:latin typeface="Cambria Math" panose="02040503050406030204" pitchFamily="18" charset="0"/>
                            <a:ea typeface="微软雅黑" panose="020B0503020204020204" pitchFamily="34" charset="-122"/>
                          </a:rPr>
                          <m:t>𝒓</m:t>
                        </m:r>
                        <m:r>
                          <a:rPr lang="en-US" altLang="zh-CN" sz="2600" b="1" i="1" smtClean="0">
                            <a:latin typeface="Cambria Math" panose="02040503050406030204" pitchFamily="18" charset="0"/>
                            <a:ea typeface="微软雅黑" panose="020B0503020204020204" pitchFamily="34" charset="-122"/>
                          </a:rPr>
                          <m:t>(</m:t>
                        </m:r>
                        <m:r>
                          <a:rPr lang="el-GR" altLang="zh-CN" sz="2600" b="1" i="1">
                            <a:latin typeface="Cambria Math" panose="02040503050406030204" pitchFamily="18" charset="0"/>
                            <a:ea typeface="微软雅黑" panose="020B0503020204020204" pitchFamily="34" charset="-122"/>
                          </a:rPr>
                          <m:t>𝜶</m:t>
                        </m:r>
                        <m:r>
                          <a:rPr lang="en-US" altLang="zh-CN" sz="2600" b="1" i="1" smtClean="0">
                            <a:latin typeface="Cambria Math" panose="02040503050406030204" pitchFamily="18" charset="0"/>
                            <a:ea typeface="微软雅黑" panose="020B0503020204020204" pitchFamily="34" charset="-122"/>
                          </a:rPr>
                          <m:t>,</m:t>
                        </m:r>
                        <m:r>
                          <a:rPr lang="en-US" altLang="zh-CN" sz="2600" b="1" i="1" smtClean="0">
                            <a:latin typeface="Cambria Math" panose="02040503050406030204" pitchFamily="18" charset="0"/>
                            <a:ea typeface="微软雅黑" panose="020B0503020204020204" pitchFamily="34" charset="-122"/>
                          </a:rPr>
                          <m:t>𝒅</m:t>
                        </m:r>
                        <m:r>
                          <a:rPr lang="en-US" altLang="zh-CN" sz="2600" b="1" i="1" baseline="-25000" smtClean="0">
                            <a:latin typeface="Cambria Math" panose="02040503050406030204" pitchFamily="18" charset="0"/>
                            <a:ea typeface="微软雅黑" panose="020B0503020204020204" pitchFamily="34" charset="-122"/>
                          </a:rPr>
                          <m:t>𝟐</m:t>
                        </m:r>
                        <m:r>
                          <a:rPr lang="en-US" altLang="zh-CN" sz="2600" b="1" i="1" smtClean="0">
                            <a:latin typeface="Cambria Math" panose="02040503050406030204" pitchFamily="18" charset="0"/>
                            <a:ea typeface="微软雅黑" panose="020B0503020204020204" pitchFamily="34" charset="-122"/>
                          </a:rPr>
                          <m:t>)</m:t>
                        </m:r>
                      </m:num>
                      <m:den>
                        <m:r>
                          <a:rPr lang="pt-BR" altLang="zh-CN" sz="2600" b="1" i="1">
                            <a:latin typeface="Cambria Math" panose="02040503050406030204" pitchFamily="18" charset="0"/>
                            <a:ea typeface="微软雅黑" panose="020B0503020204020204" pitchFamily="34" charset="-122"/>
                          </a:rPr>
                          <m:t>𝝏</m:t>
                        </m:r>
                        <m:r>
                          <a:rPr lang="el-GR" altLang="zh-CN" sz="2600" b="1" i="1">
                            <a:latin typeface="Cambria Math" panose="02040503050406030204" pitchFamily="18" charset="0"/>
                            <a:ea typeface="微软雅黑" panose="020B0503020204020204" pitchFamily="34" charset="-122"/>
                          </a:rPr>
                          <m:t>𝜶</m:t>
                        </m:r>
                      </m:den>
                    </m:f>
                  </m:oMath>
                </a14:m>
                <a:r>
                  <a:rPr lang="pt-BR" altLang="zh-CN" sz="2600" b="1" dirty="0" smtClean="0">
                    <a:latin typeface="微软雅黑" panose="020B0503020204020204" pitchFamily="34" charset="-122"/>
                    <a:ea typeface="微软雅黑" panose="020B0503020204020204" pitchFamily="34" charset="-122"/>
                  </a:rPr>
                  <a:t> - </a:t>
                </a:r>
                <a14:m>
                  <m:oMath xmlns:m="http://schemas.openxmlformats.org/officeDocument/2006/math">
                    <m:f>
                      <m:fPr>
                        <m:ctrlPr>
                          <a:rPr lang="pt-BR" altLang="zh-CN" sz="2600" b="1" i="1">
                            <a:latin typeface="Cambria Math" charset="0"/>
                            <a:ea typeface="微软雅黑" panose="020B0503020204020204" pitchFamily="34" charset="-122"/>
                          </a:rPr>
                        </m:ctrlPr>
                      </m:fPr>
                      <m:num>
                        <m:r>
                          <a:rPr lang="pt-BR" altLang="zh-CN" sz="2600" b="1" i="1">
                            <a:latin typeface="Cambria Math" panose="02040503050406030204" pitchFamily="18" charset="0"/>
                            <a:ea typeface="微软雅黑" panose="020B0503020204020204" pitchFamily="34" charset="-122"/>
                          </a:rPr>
                          <m:t>𝝏</m:t>
                        </m:r>
                        <m:r>
                          <a:rPr lang="en-US" altLang="zh-CN" sz="2600" b="1" i="1">
                            <a:latin typeface="Cambria Math" panose="02040503050406030204" pitchFamily="18" charset="0"/>
                            <a:ea typeface="微软雅黑" panose="020B0503020204020204" pitchFamily="34" charset="-122"/>
                          </a:rPr>
                          <m:t>𝒓</m:t>
                        </m:r>
                        <m:r>
                          <a:rPr lang="en-US" altLang="zh-CN" sz="2600" b="1" i="1">
                            <a:latin typeface="Cambria Math" panose="02040503050406030204" pitchFamily="18" charset="0"/>
                            <a:ea typeface="微软雅黑" panose="020B0503020204020204" pitchFamily="34" charset="-122"/>
                          </a:rPr>
                          <m:t>(</m:t>
                        </m:r>
                        <m:r>
                          <a:rPr lang="el-GR" altLang="zh-CN" sz="2600" b="1" i="1">
                            <a:latin typeface="Cambria Math" panose="02040503050406030204" pitchFamily="18" charset="0"/>
                            <a:ea typeface="微软雅黑" panose="020B0503020204020204" pitchFamily="34" charset="-122"/>
                          </a:rPr>
                          <m:t>𝜶</m:t>
                        </m:r>
                        <m:r>
                          <a:rPr lang="en-US" altLang="zh-CN" sz="2600" b="1" i="1">
                            <a:latin typeface="Cambria Math" panose="02040503050406030204" pitchFamily="18" charset="0"/>
                            <a:ea typeface="微软雅黑" panose="020B0503020204020204" pitchFamily="34" charset="-122"/>
                          </a:rPr>
                          <m:t>,</m:t>
                        </m:r>
                        <m:r>
                          <a:rPr lang="en-US" altLang="zh-CN" sz="2600" b="1" i="1">
                            <a:latin typeface="Cambria Math" panose="02040503050406030204" pitchFamily="18" charset="0"/>
                            <a:ea typeface="微软雅黑" panose="020B0503020204020204" pitchFamily="34" charset="-122"/>
                          </a:rPr>
                          <m:t>𝒅</m:t>
                        </m:r>
                        <m:r>
                          <a:rPr lang="en-US" altLang="zh-CN" sz="2600" b="1" i="1" baseline="-25000" smtClean="0">
                            <a:latin typeface="Cambria Math" panose="02040503050406030204" pitchFamily="18" charset="0"/>
                            <a:ea typeface="微软雅黑" panose="020B0503020204020204" pitchFamily="34" charset="-122"/>
                          </a:rPr>
                          <m:t>𝟏</m:t>
                        </m:r>
                        <m:r>
                          <a:rPr lang="en-US" altLang="zh-CN" sz="2600" b="1" i="1">
                            <a:latin typeface="Cambria Math" panose="02040503050406030204" pitchFamily="18" charset="0"/>
                            <a:ea typeface="微软雅黑" panose="020B0503020204020204" pitchFamily="34" charset="-122"/>
                          </a:rPr>
                          <m:t>)</m:t>
                        </m:r>
                      </m:num>
                      <m:den>
                        <m:r>
                          <a:rPr lang="pt-BR" altLang="zh-CN" sz="2600" b="1" i="1">
                            <a:latin typeface="Cambria Math" panose="02040503050406030204" pitchFamily="18" charset="0"/>
                            <a:ea typeface="微软雅黑" panose="020B0503020204020204" pitchFamily="34" charset="-122"/>
                          </a:rPr>
                          <m:t>𝝏</m:t>
                        </m:r>
                        <m:r>
                          <a:rPr lang="el-GR" altLang="zh-CN" sz="2600" b="1" i="1">
                            <a:latin typeface="Cambria Math" panose="02040503050406030204" pitchFamily="18" charset="0"/>
                            <a:ea typeface="微软雅黑" panose="020B0503020204020204" pitchFamily="34" charset="-122"/>
                          </a:rPr>
                          <m:t>𝜶</m:t>
                        </m:r>
                      </m:den>
                    </m:f>
                    <m:r>
                      <a:rPr lang="en-US" altLang="zh-CN" sz="2600" b="1" i="1" smtClean="0">
                        <a:latin typeface="Cambria Math"/>
                        <a:ea typeface="微软雅黑" panose="020B0503020204020204" pitchFamily="34" charset="-122"/>
                      </a:rPr>
                      <m:t> </m:t>
                    </m:r>
                  </m:oMath>
                </a14:m>
                <a:r>
                  <a:rPr lang="pt-BR" altLang="zh-CN" sz="2600" b="1" dirty="0">
                    <a:latin typeface="微软雅黑" panose="020B0503020204020204" pitchFamily="34" charset="-122"/>
                    <a:ea typeface="微软雅黑" panose="020B0503020204020204" pitchFamily="34" charset="-122"/>
                  </a:rPr>
                  <a:t> = </a:t>
                </a:r>
                <a14:m>
                  <m:oMath xmlns:m="http://schemas.openxmlformats.org/officeDocument/2006/math">
                    <m:nary>
                      <m:naryPr>
                        <m:ctrlPr>
                          <a:rPr lang="pt-BR" altLang="zh-CN" sz="2600" b="1" i="1" dirty="0" smtClean="0">
                            <a:latin typeface="Cambria Math" charset="0"/>
                            <a:ea typeface="微软雅黑" panose="020B0503020204020204" pitchFamily="34" charset="-122"/>
                          </a:rPr>
                        </m:ctrlPr>
                      </m:naryPr>
                      <m:sub>
                        <m:r>
                          <m:rPr>
                            <m:brk m:alnAt="23"/>
                          </m:rPr>
                          <a:rPr lang="en-US" altLang="zh-CN" sz="2600" b="1" i="1" dirty="0" smtClean="0">
                            <a:latin typeface="Cambria Math" panose="02040503050406030204" pitchFamily="18" charset="0"/>
                            <a:ea typeface="微软雅黑" panose="020B0503020204020204" pitchFamily="34" charset="-122"/>
                          </a:rPr>
                          <m:t>𝒅</m:t>
                        </m:r>
                        <m:r>
                          <a:rPr lang="en-US" altLang="zh-CN" sz="2600" b="1" i="1" baseline="-25000" dirty="0" smtClean="0">
                            <a:latin typeface="Cambria Math" panose="02040503050406030204" pitchFamily="18" charset="0"/>
                            <a:ea typeface="微软雅黑" panose="020B0503020204020204" pitchFamily="34" charset="-122"/>
                          </a:rPr>
                          <m:t>𝟏</m:t>
                        </m:r>
                      </m:sub>
                      <m:sup>
                        <m:r>
                          <a:rPr lang="en-US" altLang="zh-CN" sz="2600" b="1" i="1" dirty="0" smtClean="0">
                            <a:latin typeface="Cambria Math" panose="02040503050406030204" pitchFamily="18" charset="0"/>
                            <a:ea typeface="微软雅黑" panose="020B0503020204020204" pitchFamily="34" charset="-122"/>
                          </a:rPr>
                          <m:t>𝒅</m:t>
                        </m:r>
                        <m:r>
                          <a:rPr lang="en-US" altLang="zh-CN" sz="2600" b="1" i="1" baseline="-25000" dirty="0" smtClean="0">
                            <a:latin typeface="Cambria Math" panose="02040503050406030204" pitchFamily="18" charset="0"/>
                            <a:ea typeface="微软雅黑" panose="020B0503020204020204" pitchFamily="34" charset="-122"/>
                          </a:rPr>
                          <m:t>𝟐</m:t>
                        </m:r>
                      </m:sup>
                      <m:e>
                        <m:f>
                          <m:fPr>
                            <m:ctrlPr>
                              <a:rPr lang="pt-BR" altLang="zh-CN" sz="2600" b="1" i="1">
                                <a:latin typeface="Cambria Math" charset="0"/>
                                <a:ea typeface="微软雅黑" panose="020B0503020204020204" pitchFamily="34" charset="-122"/>
                              </a:rPr>
                            </m:ctrlPr>
                          </m:fPr>
                          <m:num>
                            <m:sSup>
                              <m:sSupPr>
                                <m:ctrlPr>
                                  <a:rPr lang="en-US" altLang="zh-CN" sz="2600" b="1" i="1">
                                    <a:latin typeface="Cambria Math" charset="0"/>
                                    <a:ea typeface="微软雅黑" panose="020B0503020204020204" pitchFamily="34" charset="-122"/>
                                  </a:rPr>
                                </m:ctrlPr>
                              </m:sSupPr>
                              <m:e>
                                <m:r>
                                  <a:rPr lang="en-US" altLang="zh-CN" sz="2600" b="1" i="1">
                                    <a:latin typeface="Cambria Math" panose="02040503050406030204" pitchFamily="18" charset="0"/>
                                    <a:ea typeface="微软雅黑" panose="020B0503020204020204" pitchFamily="34" charset="-122"/>
                                  </a:rPr>
                                  <m:t>𝝏</m:t>
                                </m:r>
                              </m:e>
                              <m:sup>
                                <m:r>
                                  <a:rPr lang="en-US" altLang="zh-CN" sz="2600" b="1" i="1">
                                    <a:latin typeface="Cambria Math" panose="02040503050406030204" pitchFamily="18" charset="0"/>
                                    <a:ea typeface="微软雅黑" panose="020B0503020204020204" pitchFamily="34" charset="-122"/>
                                  </a:rPr>
                                  <m:t>𝟐</m:t>
                                </m:r>
                              </m:sup>
                            </m:sSup>
                            <m:r>
                              <a:rPr lang="en-US" altLang="zh-CN" sz="2600" b="1" i="1">
                                <a:latin typeface="Cambria Math" panose="02040503050406030204" pitchFamily="18" charset="0"/>
                                <a:ea typeface="微软雅黑" panose="020B0503020204020204" pitchFamily="34" charset="-122"/>
                              </a:rPr>
                              <m:t>𝒓</m:t>
                            </m:r>
                          </m:num>
                          <m:den>
                            <m:r>
                              <a:rPr lang="pt-BR" altLang="zh-CN" sz="2600" b="1" i="1">
                                <a:latin typeface="Cambria Math" panose="02040503050406030204" pitchFamily="18" charset="0"/>
                                <a:ea typeface="微软雅黑" panose="020B0503020204020204" pitchFamily="34" charset="-122"/>
                              </a:rPr>
                              <m:t>𝝏</m:t>
                            </m:r>
                            <m:r>
                              <a:rPr lang="el-GR" altLang="zh-CN" sz="2600" b="1" i="1">
                                <a:latin typeface="Cambria Math" panose="02040503050406030204" pitchFamily="18" charset="0"/>
                                <a:ea typeface="微软雅黑" panose="020B0503020204020204" pitchFamily="34" charset="-122"/>
                              </a:rPr>
                              <m:t>𝜶</m:t>
                            </m:r>
                            <m:r>
                              <a:rPr lang="pt-BR" altLang="zh-CN" sz="2600" b="1" i="1">
                                <a:latin typeface="Cambria Math" panose="02040503050406030204" pitchFamily="18" charset="0"/>
                                <a:ea typeface="微软雅黑" panose="020B0503020204020204" pitchFamily="34" charset="-122"/>
                              </a:rPr>
                              <m:t>𝝏</m:t>
                            </m:r>
                            <m:r>
                              <a:rPr lang="en-US" altLang="zh-CN" sz="2600" b="1" i="1" smtClean="0">
                                <a:latin typeface="Cambria Math" panose="02040503050406030204" pitchFamily="18" charset="0"/>
                                <a:ea typeface="微软雅黑" panose="020B0503020204020204" pitchFamily="34" charset="-122"/>
                              </a:rPr>
                              <m:t>𝒅</m:t>
                            </m:r>
                          </m:den>
                        </m:f>
                        <m:r>
                          <a:rPr lang="en-US" altLang="zh-CN" sz="2600" b="1" i="0" smtClean="0">
                            <a:latin typeface="Cambria Math"/>
                            <a:ea typeface="微软雅黑" panose="020B0503020204020204" pitchFamily="34" charset="-122"/>
                          </a:rPr>
                          <m:t>𝐝</m:t>
                        </m:r>
                        <m:r>
                          <a:rPr lang="en-US" altLang="zh-CN" sz="2600" b="1" i="1" smtClean="0">
                            <a:latin typeface="Cambria Math"/>
                            <a:ea typeface="微软雅黑" panose="020B0503020204020204" pitchFamily="34" charset="-122"/>
                          </a:rPr>
                          <m:t>𝒅</m:t>
                        </m:r>
                      </m:e>
                    </m:nary>
                  </m:oMath>
                </a14:m>
                <a:endParaRPr lang="pt-BR" altLang="zh-CN" b="1" dirty="0" smtClean="0">
                  <a:latin typeface="微软雅黑" panose="020B0503020204020204" pitchFamily="34" charset="-122"/>
                  <a:ea typeface="微软雅黑" panose="020B0503020204020204" pitchFamily="34" charset="-122"/>
                </a:endParaRPr>
              </a:p>
              <a:p>
                <a:pPr marL="457200" lvl="1" indent="0">
                  <a:buNone/>
                </a:pPr>
                <a:r>
                  <a:rPr lang="pt-BR" altLang="zh-CN" dirty="0" smtClean="0"/>
                  <a:t/>
                </a:r>
                <a:br>
                  <a:rPr lang="pt-BR" altLang="zh-CN" dirty="0" smtClean="0"/>
                </a:br>
                <a:r>
                  <a:rPr lang="en-US" altLang="zh-CN" dirty="0"/>
                  <a:t>PD is equivalent to say </a:t>
                </a:r>
                <a14:m>
                  <m:oMath xmlns:m="http://schemas.openxmlformats.org/officeDocument/2006/math">
                    <m:r>
                      <a:rPr lang="en-US" altLang="zh-CN" b="1" i="1">
                        <a:latin typeface="Cambria Math" panose="02040503050406030204" pitchFamily="18" charset="0"/>
                        <a:ea typeface="微软雅黑" panose="020B0503020204020204" pitchFamily="34" charset="-122"/>
                      </a:rPr>
                      <m:t>𝒅𝒓</m:t>
                    </m:r>
                    <m:r>
                      <a:rPr lang="en-US" altLang="zh-CN" b="1" i="1">
                        <a:latin typeface="Cambria Math" panose="02040503050406030204" pitchFamily="18" charset="0"/>
                        <a:ea typeface="微软雅黑" panose="020B0503020204020204" pitchFamily="34" charset="-122"/>
                      </a:rPr>
                      <m:t>(</m:t>
                    </m:r>
                    <m:r>
                      <a:rPr lang="el-GR" altLang="zh-CN" b="1" i="1">
                        <a:latin typeface="Cambria Math" panose="02040503050406030204" pitchFamily="18" charset="0"/>
                        <a:ea typeface="微软雅黑" panose="020B0503020204020204" pitchFamily="34" charset="-122"/>
                      </a:rPr>
                      <m:t>𝜶</m:t>
                    </m:r>
                    <m:r>
                      <a:rPr lang="en-US" altLang="zh-CN" b="1" i="1" baseline="-25000" smtClean="0">
                        <a:latin typeface="Cambria Math"/>
                        <a:ea typeface="微软雅黑" panose="020B0503020204020204" pitchFamily="34" charset="-122"/>
                      </a:rPr>
                      <m:t>𝟐</m:t>
                    </m:r>
                    <m:r>
                      <a:rPr lang="en-US" altLang="zh-CN" b="1" i="1">
                        <a:latin typeface="Cambria Math" panose="02040503050406030204" pitchFamily="18" charset="0"/>
                        <a:ea typeface="微软雅黑" panose="020B0503020204020204" pitchFamily="34" charset="-122"/>
                      </a:rPr>
                      <m:t>,</m:t>
                    </m:r>
                    <m:r>
                      <a:rPr lang="en-US" altLang="zh-CN" b="1" i="1">
                        <a:latin typeface="Cambria Math" panose="02040503050406030204" pitchFamily="18" charset="0"/>
                        <a:ea typeface="微软雅黑" panose="020B0503020204020204" pitchFamily="34" charset="-122"/>
                      </a:rPr>
                      <m:t>𝒅</m:t>
                    </m:r>
                    <m:r>
                      <a:rPr lang="en-US" altLang="zh-CN" b="1" i="1" baseline="-25000">
                        <a:latin typeface="Cambria Math" panose="02040503050406030204" pitchFamily="18" charset="0"/>
                        <a:ea typeface="微软雅黑" panose="020B0503020204020204" pitchFamily="34" charset="-122"/>
                      </a:rPr>
                      <m:t>𝟏</m:t>
                    </m:r>
                    <m:r>
                      <a:rPr lang="en-US" altLang="zh-CN" b="1" i="1">
                        <a:latin typeface="Cambria Math" panose="02040503050406030204" pitchFamily="18" charset="0"/>
                        <a:ea typeface="微软雅黑" panose="020B0503020204020204" pitchFamily="34" charset="-122"/>
                      </a:rPr>
                      <m:t>,</m:t>
                    </m:r>
                    <m:r>
                      <a:rPr lang="en-US" altLang="zh-CN" b="1" i="1">
                        <a:latin typeface="Cambria Math" panose="02040503050406030204" pitchFamily="18" charset="0"/>
                        <a:ea typeface="微软雅黑" panose="020B0503020204020204" pitchFamily="34" charset="-122"/>
                      </a:rPr>
                      <m:t>𝒅</m:t>
                    </m:r>
                    <m:r>
                      <a:rPr lang="en-US" altLang="zh-CN" b="1" i="1" baseline="-25000">
                        <a:latin typeface="Cambria Math" panose="02040503050406030204" pitchFamily="18" charset="0"/>
                        <a:ea typeface="微软雅黑" panose="020B0503020204020204" pitchFamily="34" charset="-122"/>
                      </a:rPr>
                      <m:t>𝟐</m:t>
                    </m:r>
                    <m:r>
                      <a:rPr lang="en-US" altLang="zh-CN" b="1" i="1">
                        <a:latin typeface="Cambria Math" panose="02040503050406030204" pitchFamily="18" charset="0"/>
                        <a:ea typeface="微软雅黑" panose="020B0503020204020204" pitchFamily="34" charset="-122"/>
                      </a:rPr>
                      <m:t>)</m:t>
                    </m:r>
                  </m:oMath>
                </a14:m>
                <a:r>
                  <a:rPr lang="en-US" altLang="zh-CN" dirty="0" smtClean="0"/>
                  <a:t>&gt; </a:t>
                </a:r>
                <a14:m>
                  <m:oMath xmlns:m="http://schemas.openxmlformats.org/officeDocument/2006/math">
                    <m:r>
                      <a:rPr lang="en-US" altLang="zh-CN" b="1" i="1">
                        <a:latin typeface="Cambria Math" panose="02040503050406030204" pitchFamily="18" charset="0"/>
                        <a:ea typeface="微软雅黑" panose="020B0503020204020204" pitchFamily="34" charset="-122"/>
                      </a:rPr>
                      <m:t>𝒅𝒓</m:t>
                    </m:r>
                    <m:d>
                      <m:dPr>
                        <m:ctrlPr>
                          <a:rPr lang="en-US" altLang="zh-CN" b="1" i="1">
                            <a:latin typeface="Cambria Math" charset="0"/>
                            <a:ea typeface="微软雅黑" panose="020B0503020204020204" pitchFamily="34" charset="-122"/>
                          </a:rPr>
                        </m:ctrlPr>
                      </m:dPr>
                      <m:e>
                        <m:r>
                          <a:rPr lang="el-GR" altLang="zh-CN" b="1" i="1">
                            <a:latin typeface="Cambria Math" panose="02040503050406030204" pitchFamily="18" charset="0"/>
                            <a:ea typeface="微软雅黑" panose="020B0503020204020204" pitchFamily="34" charset="-122"/>
                          </a:rPr>
                          <m:t>𝜶</m:t>
                        </m:r>
                        <m:r>
                          <a:rPr lang="en-US" altLang="zh-CN" b="1" i="1" baseline="-25000" smtClean="0">
                            <a:latin typeface="Cambria Math"/>
                            <a:ea typeface="微软雅黑" panose="020B0503020204020204" pitchFamily="34" charset="-122"/>
                          </a:rPr>
                          <m:t>𝟏</m:t>
                        </m:r>
                        <m:r>
                          <a:rPr lang="en-US" altLang="zh-CN" b="1" i="1">
                            <a:latin typeface="Cambria Math" panose="02040503050406030204" pitchFamily="18" charset="0"/>
                            <a:ea typeface="微软雅黑" panose="020B0503020204020204" pitchFamily="34" charset="-122"/>
                          </a:rPr>
                          <m:t>,</m:t>
                        </m:r>
                        <m:r>
                          <a:rPr lang="en-US" altLang="zh-CN" b="1" i="1">
                            <a:latin typeface="Cambria Math" panose="02040503050406030204" pitchFamily="18" charset="0"/>
                            <a:ea typeface="微软雅黑" panose="020B0503020204020204" pitchFamily="34" charset="-122"/>
                          </a:rPr>
                          <m:t>𝒅</m:t>
                        </m:r>
                        <m:r>
                          <a:rPr lang="en-US" altLang="zh-CN" b="1" i="1" baseline="-25000">
                            <a:latin typeface="Cambria Math" panose="02040503050406030204" pitchFamily="18" charset="0"/>
                            <a:ea typeface="微软雅黑" panose="020B0503020204020204" pitchFamily="34" charset="-122"/>
                          </a:rPr>
                          <m:t>𝟏</m:t>
                        </m:r>
                        <m:r>
                          <a:rPr lang="en-US" altLang="zh-CN" b="1" i="1">
                            <a:latin typeface="Cambria Math" panose="02040503050406030204" pitchFamily="18" charset="0"/>
                            <a:ea typeface="微软雅黑" panose="020B0503020204020204" pitchFamily="34" charset="-122"/>
                          </a:rPr>
                          <m:t>,</m:t>
                        </m:r>
                        <m:r>
                          <a:rPr lang="en-US" altLang="zh-CN" b="1" i="1">
                            <a:latin typeface="Cambria Math" panose="02040503050406030204" pitchFamily="18" charset="0"/>
                            <a:ea typeface="微软雅黑" panose="020B0503020204020204" pitchFamily="34" charset="-122"/>
                          </a:rPr>
                          <m:t>𝒅</m:t>
                        </m:r>
                        <m:r>
                          <a:rPr lang="en-US" altLang="zh-CN" b="1" i="1" baseline="-25000">
                            <a:latin typeface="Cambria Math" panose="02040503050406030204" pitchFamily="18" charset="0"/>
                            <a:ea typeface="微软雅黑" panose="020B0503020204020204" pitchFamily="34" charset="-122"/>
                          </a:rPr>
                          <m:t>𝟐</m:t>
                        </m:r>
                      </m:e>
                    </m:d>
                  </m:oMath>
                </a14:m>
                <a:r>
                  <a:rPr lang="en-US" altLang="zh-CN" dirty="0" smtClean="0"/>
                  <a:t> whenever </a:t>
                </a:r>
                <a:r>
                  <a:rPr lang="en-US" altLang="zh-CN" i="1" dirty="0"/>
                  <a:t>α</a:t>
                </a:r>
                <a:r>
                  <a:rPr lang="en-US" altLang="zh-CN" baseline="-25000" dirty="0"/>
                  <a:t>1</a:t>
                </a:r>
                <a:r>
                  <a:rPr lang="en-US" altLang="zh-CN" dirty="0"/>
                  <a:t> &lt; </a:t>
                </a:r>
                <a:r>
                  <a:rPr lang="en-US" altLang="zh-CN" i="1" dirty="0"/>
                  <a:t>α</a:t>
                </a:r>
                <a:r>
                  <a:rPr lang="en-US" altLang="zh-CN" baseline="-25000" dirty="0"/>
                  <a:t>2</a:t>
                </a:r>
                <a:r>
                  <a:rPr lang="en-US" altLang="zh-CN" dirty="0"/>
                  <a:t> and </a:t>
                </a:r>
                <a:r>
                  <a:rPr lang="en-US" altLang="zh-CN" i="1" dirty="0"/>
                  <a:t>d</a:t>
                </a:r>
                <a:r>
                  <a:rPr lang="en-US" altLang="zh-CN" baseline="-25000" dirty="0"/>
                  <a:t>1</a:t>
                </a:r>
                <a:r>
                  <a:rPr lang="en-US" altLang="zh-CN" dirty="0"/>
                  <a:t> &lt; </a:t>
                </a:r>
                <a:r>
                  <a:rPr lang="en-US" altLang="zh-CN" i="1" dirty="0"/>
                  <a:t>d</a:t>
                </a:r>
                <a:r>
                  <a:rPr lang="en-US" altLang="zh-CN" baseline="-25000" dirty="0"/>
                  <a:t>2</a:t>
                </a:r>
                <a:r>
                  <a:rPr lang="en-US" altLang="zh-CN" dirty="0"/>
                  <a:t>, </a:t>
                </a:r>
                <a:endParaRPr lang="en-US" altLang="zh-CN" dirty="0" smtClean="0"/>
              </a:p>
              <a:p>
                <a:pPr marL="457200" lvl="1" indent="0">
                  <a:buNone/>
                </a:pPr>
                <a:r>
                  <a:rPr lang="en-US" altLang="zh-CN" dirty="0" smtClean="0"/>
                  <a:t>which is true </a:t>
                </a:r>
                <a:r>
                  <a:rPr lang="en-US" altLang="zh-CN" dirty="0"/>
                  <a:t>if and only if </a:t>
                </a:r>
                <a14:m>
                  <m:oMath xmlns:m="http://schemas.openxmlformats.org/officeDocument/2006/math">
                    <m:f>
                      <m:fPr>
                        <m:ctrlPr>
                          <a:rPr lang="pt-BR" altLang="zh-CN" b="1" i="1">
                            <a:latin typeface="Cambria Math" charset="0"/>
                            <a:ea typeface="微软雅黑" panose="020B0503020204020204" pitchFamily="34" charset="-122"/>
                          </a:rPr>
                        </m:ctrlPr>
                      </m:fPr>
                      <m:num>
                        <m:sSup>
                          <m:sSupPr>
                            <m:ctrlPr>
                              <a:rPr lang="en-US" altLang="zh-CN" b="1" i="1">
                                <a:latin typeface="Cambria Math" charset="0"/>
                                <a:ea typeface="微软雅黑" panose="020B0503020204020204" pitchFamily="34" charset="-122"/>
                              </a:rPr>
                            </m:ctrlPr>
                          </m:sSupPr>
                          <m:e>
                            <m:r>
                              <a:rPr lang="en-US" altLang="zh-CN" b="1" i="1">
                                <a:latin typeface="Cambria Math" panose="02040503050406030204" pitchFamily="18" charset="0"/>
                                <a:ea typeface="微软雅黑" panose="020B0503020204020204" pitchFamily="34" charset="-122"/>
                              </a:rPr>
                              <m:t>𝝏</m:t>
                            </m:r>
                          </m:e>
                          <m:sup>
                            <m:r>
                              <a:rPr lang="en-US" altLang="zh-CN" b="1" i="1">
                                <a:latin typeface="Cambria Math" panose="02040503050406030204" pitchFamily="18" charset="0"/>
                                <a:ea typeface="微软雅黑" panose="020B0503020204020204" pitchFamily="34" charset="-122"/>
                              </a:rPr>
                              <m:t>𝟐</m:t>
                            </m:r>
                          </m:sup>
                        </m:sSup>
                        <m:r>
                          <a:rPr lang="en-US" altLang="zh-CN" b="1" i="1">
                            <a:latin typeface="Cambria Math" panose="02040503050406030204" pitchFamily="18" charset="0"/>
                            <a:ea typeface="微软雅黑" panose="020B0503020204020204" pitchFamily="34" charset="-122"/>
                          </a:rPr>
                          <m:t>𝒓</m:t>
                        </m:r>
                      </m:num>
                      <m:den>
                        <m:r>
                          <a:rPr lang="pt-BR" altLang="zh-CN" b="1" i="1">
                            <a:latin typeface="Cambria Math" panose="02040503050406030204" pitchFamily="18" charset="0"/>
                            <a:ea typeface="微软雅黑" panose="020B0503020204020204" pitchFamily="34" charset="-122"/>
                          </a:rPr>
                          <m:t>𝝏</m:t>
                        </m:r>
                        <m:r>
                          <a:rPr lang="el-GR" altLang="zh-CN" b="1" i="1">
                            <a:latin typeface="Cambria Math" panose="02040503050406030204" pitchFamily="18" charset="0"/>
                            <a:ea typeface="微软雅黑" panose="020B0503020204020204" pitchFamily="34" charset="-122"/>
                          </a:rPr>
                          <m:t>𝜶</m:t>
                        </m:r>
                        <m:r>
                          <a:rPr lang="pt-BR" altLang="zh-CN" b="1" i="1">
                            <a:latin typeface="Cambria Math" panose="02040503050406030204" pitchFamily="18" charset="0"/>
                            <a:ea typeface="微软雅黑" panose="020B0503020204020204" pitchFamily="34" charset="-122"/>
                          </a:rPr>
                          <m:t>𝝏</m:t>
                        </m:r>
                        <m:r>
                          <a:rPr lang="en-US" altLang="zh-CN" b="1" i="1">
                            <a:latin typeface="Cambria Math" panose="02040503050406030204" pitchFamily="18" charset="0"/>
                            <a:ea typeface="微软雅黑" panose="020B0503020204020204" pitchFamily="34" charset="-122"/>
                          </a:rPr>
                          <m:t>𝒅</m:t>
                        </m:r>
                      </m:den>
                    </m:f>
                    <m:r>
                      <a:rPr lang="en-US" altLang="zh-CN" b="1" i="1">
                        <a:latin typeface="Cambria Math"/>
                        <a:ea typeface="微软雅黑" panose="020B0503020204020204" pitchFamily="34" charset="-122"/>
                      </a:rPr>
                      <m:t> </m:t>
                    </m:r>
                  </m:oMath>
                </a14:m>
                <a:r>
                  <a:rPr lang="en-US" altLang="zh-CN" dirty="0" smtClean="0"/>
                  <a:t>&gt; </a:t>
                </a:r>
                <a:r>
                  <a:rPr lang="en-US" altLang="zh-CN" dirty="0"/>
                  <a:t>0 whenever </a:t>
                </a:r>
                <a:r>
                  <a:rPr lang="en-US" altLang="zh-CN" i="1" dirty="0"/>
                  <a:t>d</a:t>
                </a:r>
                <a:r>
                  <a:rPr lang="en-US" altLang="zh-CN" baseline="-25000" dirty="0"/>
                  <a:t>1</a:t>
                </a:r>
                <a:r>
                  <a:rPr lang="en-US" altLang="zh-CN" dirty="0"/>
                  <a:t> &lt; </a:t>
                </a:r>
                <a:r>
                  <a:rPr lang="en-US" altLang="zh-CN" i="1" dirty="0"/>
                  <a:t>d</a:t>
                </a:r>
                <a:r>
                  <a:rPr lang="en-US" altLang="zh-CN" baseline="-25000" dirty="0"/>
                  <a:t>2</a:t>
                </a:r>
                <a:r>
                  <a:rPr lang="pt-BR" altLang="zh-CN" dirty="0" smtClean="0"/>
                  <a:t/>
                </a:r>
                <a:br>
                  <a:rPr lang="pt-BR" altLang="zh-CN" dirty="0" smtClean="0"/>
                </a:br>
                <a:endParaRPr lang="pt-BR" altLang="zh-CN" dirty="0" smtClean="0"/>
              </a:p>
              <a:p>
                <a:pPr marL="457200" lvl="1" indent="0">
                  <a:buNone/>
                </a:pPr>
                <a:r>
                  <a:rPr lang="en-US" altLang="zh-CN" dirty="0" smtClean="0"/>
                  <a:t>    </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1">
                <a:blip r:embed="rId3"/>
                <a:stretch>
                  <a:fillRect l="-812" t="-336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4658334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smtClean="0">
                <a:latin typeface="微软雅黑" panose="020B0503020204020204" pitchFamily="34" charset="-122"/>
                <a:ea typeface="微软雅黑" panose="020B0503020204020204" pitchFamily="34" charset="-122"/>
              </a:rPr>
              <a:t>Contents</a:t>
            </a:r>
            <a:endParaRPr lang="zh-CN" altLang="en-US" b="1" dirty="0">
              <a:latin typeface="微软雅黑" panose="020B0503020204020204" pitchFamily="34" charset="-122"/>
              <a:ea typeface="微软雅黑" panose="020B0503020204020204" pitchFamily="34" charset="-122"/>
            </a:endParaRPr>
          </a:p>
        </p:txBody>
      </p:sp>
      <p:sp>
        <p:nvSpPr>
          <p:cNvPr id="3" name="内容占位符 2"/>
          <p:cNvSpPr>
            <a:spLocks noGrp="1"/>
          </p:cNvSpPr>
          <p:nvPr>
            <p:ph idx="1"/>
          </p:nvPr>
        </p:nvSpPr>
        <p:spPr/>
        <p:txBody>
          <a:bodyPr>
            <a:normAutofit/>
          </a:bodyPr>
          <a:lstStyle/>
          <a:p>
            <a:r>
              <a:rPr lang="en-US" altLang="zh-CN" sz="3600" b="1" dirty="0" smtClean="0">
                <a:latin typeface="微软雅黑" panose="020B0503020204020204" pitchFamily="34" charset="-122"/>
                <a:ea typeface="微软雅黑" panose="020B0503020204020204" pitchFamily="34" charset="-122"/>
              </a:rPr>
              <a:t>Background</a:t>
            </a:r>
          </a:p>
          <a:p>
            <a:endParaRPr lang="en-US" altLang="zh-CN" sz="3600" b="1" dirty="0" smtClean="0">
              <a:latin typeface="微软雅黑" panose="020B0503020204020204" pitchFamily="34" charset="-122"/>
              <a:ea typeface="微软雅黑" panose="020B0503020204020204" pitchFamily="34" charset="-122"/>
            </a:endParaRPr>
          </a:p>
          <a:p>
            <a:r>
              <a:rPr lang="en-US" altLang="zh-CN" sz="3600" b="1" dirty="0" smtClean="0">
                <a:latin typeface="微软雅黑" panose="020B0503020204020204" pitchFamily="34" charset="-122"/>
                <a:ea typeface="微软雅黑" panose="020B0503020204020204" pitchFamily="34" charset="-122"/>
              </a:rPr>
              <a:t>Motivation</a:t>
            </a:r>
          </a:p>
          <a:p>
            <a:endParaRPr lang="en-US" altLang="zh-CN" sz="3600" b="1" dirty="0" smtClean="0">
              <a:latin typeface="微软雅黑" panose="020B0503020204020204" pitchFamily="34" charset="-122"/>
              <a:ea typeface="微软雅黑" panose="020B0503020204020204" pitchFamily="34" charset="-122"/>
            </a:endParaRPr>
          </a:p>
          <a:p>
            <a:r>
              <a:rPr lang="en-US" altLang="zh-CN" sz="3600" b="1" dirty="0" smtClean="0">
                <a:latin typeface="微软雅黑" panose="020B0503020204020204" pitchFamily="34" charset="-122"/>
                <a:ea typeface="微软雅黑" panose="020B0503020204020204" pitchFamily="34" charset="-122"/>
              </a:rPr>
              <a:t>Algorithms</a:t>
            </a:r>
            <a:br>
              <a:rPr lang="en-US" altLang="zh-CN" sz="3600" b="1" dirty="0" smtClean="0">
                <a:latin typeface="微软雅黑" panose="020B0503020204020204" pitchFamily="34" charset="-122"/>
                <a:ea typeface="微软雅黑" panose="020B0503020204020204" pitchFamily="34" charset="-122"/>
              </a:rPr>
            </a:br>
            <a:endParaRPr lang="en-US" altLang="zh-CN" sz="3600" b="1" dirty="0" smtClean="0">
              <a:latin typeface="微软雅黑" panose="020B0503020204020204" pitchFamily="34" charset="-122"/>
              <a:ea typeface="微软雅黑" panose="020B0503020204020204" pitchFamily="34" charset="-122"/>
            </a:endParaRPr>
          </a:p>
          <a:p>
            <a:r>
              <a:rPr lang="en-US" altLang="zh-CN" sz="3600" b="1" dirty="0" smtClean="0">
                <a:latin typeface="微软雅黑" panose="020B0503020204020204" pitchFamily="34" charset="-122"/>
                <a:ea typeface="微软雅黑" panose="020B0503020204020204" pitchFamily="34" charset="-122"/>
              </a:rPr>
              <a:t>Evaluation</a:t>
            </a:r>
            <a:endParaRPr lang="zh-CN" altLang="en-US" sz="36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140224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4000" b="1" dirty="0" smtClean="0">
                <a:latin typeface="微软雅黑" panose="020B0503020204020204" pitchFamily="34" charset="-122"/>
                <a:ea typeface="微软雅黑" panose="020B0503020204020204" pitchFamily="34" charset="-122"/>
              </a:rPr>
              <a:t>LPD Algorithm</a:t>
            </a:r>
            <a:endParaRPr lang="zh-CN" altLang="en-US" sz="4000"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838200" y="1443481"/>
                <a:ext cx="10515600" cy="4351338"/>
              </a:xfrm>
            </p:spPr>
            <p:txBody>
              <a:bodyPr>
                <a:normAutofit lnSpcReduction="10000"/>
              </a:bodyPr>
              <a:lstStyle/>
              <a:p>
                <a14:m>
                  <m:oMath xmlns:m="http://schemas.openxmlformats.org/officeDocument/2006/math">
                    <m:r>
                      <a:rPr lang="en-US" altLang="zh-CN" b="1" i="1" smtClean="0">
                        <a:latin typeface="Cambria Math" panose="02040503050406030204" pitchFamily="18" charset="0"/>
                      </a:rPr>
                      <m:t>𝒘</m:t>
                    </m:r>
                    <m:r>
                      <a:rPr lang="en-US" altLang="zh-CN" b="1" i="1" smtClean="0">
                        <a:latin typeface="Cambria Math" panose="02040503050406030204" pitchFamily="18" charset="0"/>
                      </a:rPr>
                      <m:t>=</m:t>
                    </m:r>
                    <m:d>
                      <m:dPr>
                        <m:begChr m:val="{"/>
                        <m:endChr m:val=""/>
                        <m:ctrlPr>
                          <a:rPr lang="en-US" altLang="zh-CN" b="1" i="1" smtClean="0">
                            <a:latin typeface="Cambria Math" charset="0"/>
                          </a:rPr>
                        </m:ctrlPr>
                      </m:dPr>
                      <m:e>
                        <m:eqArr>
                          <m:eqArrPr>
                            <m:ctrlPr>
                              <a:rPr lang="en-US" altLang="zh-CN" b="1" i="1" smtClean="0">
                                <a:latin typeface="Cambria Math" charset="0"/>
                              </a:rPr>
                            </m:ctrlPr>
                          </m:eqArrPr>
                          <m:e>
                            <m:r>
                              <a:rPr lang="en-US" altLang="zh-CN" b="1" i="1" smtClean="0">
                                <a:latin typeface="Cambria Math" panose="02040503050406030204" pitchFamily="18" charset="0"/>
                              </a:rPr>
                              <m:t>𝒘</m:t>
                            </m:r>
                            <m:r>
                              <a:rPr lang="en-US" altLang="zh-CN" b="1" i="1" smtClean="0">
                                <a:latin typeface="Cambria Math" panose="02040503050406030204" pitchFamily="18" charset="0"/>
                              </a:rPr>
                              <m:t>+</m:t>
                            </m:r>
                            <m:d>
                              <m:dPr>
                                <m:ctrlPr>
                                  <a:rPr lang="en-US" altLang="zh-CN" b="1" i="1" smtClean="0">
                                    <a:latin typeface="Cambria Math" charset="0"/>
                                  </a:rPr>
                                </m:ctrlPr>
                              </m:dPr>
                              <m:e>
                                <m:r>
                                  <a:rPr lang="en-US" altLang="zh-CN" b="1" i="1" smtClean="0">
                                    <a:latin typeface="Cambria Math" panose="02040503050406030204" pitchFamily="18" charset="0"/>
                                  </a:rPr>
                                  <m:t>𝟏</m:t>
                                </m:r>
                                <m:r>
                                  <a:rPr lang="en-US" altLang="zh-CN" b="1" i="1" smtClean="0">
                                    <a:latin typeface="Cambria Math" panose="02040503050406030204" pitchFamily="18" charset="0"/>
                                  </a:rPr>
                                  <m:t>−</m:t>
                                </m:r>
                                <m:r>
                                  <a:rPr lang="en-US" altLang="zh-CN" b="1" i="1" smtClean="0">
                                    <a:latin typeface="Cambria Math" panose="02040503050406030204" pitchFamily="18" charset="0"/>
                                  </a:rPr>
                                  <m:t>𝒇</m:t>
                                </m:r>
                              </m:e>
                            </m:d>
                            <m:r>
                              <a:rPr lang="en-US" altLang="zh-CN" b="1" i="1" smtClean="0">
                                <a:latin typeface="Cambria Math" panose="02040503050406030204" pitchFamily="18" charset="0"/>
                              </a:rPr>
                              <m:t>,    </m:t>
                            </m:r>
                            <m:r>
                              <a:rPr lang="en-US" altLang="zh-CN" b="1" i="1" smtClean="0">
                                <a:latin typeface="Cambria Math" panose="02040503050406030204" pitchFamily="18" charset="0"/>
                              </a:rPr>
                              <m:t>𝒘𝒊𝒕𝒉</m:t>
                            </m:r>
                            <m:r>
                              <a:rPr lang="en-US" altLang="zh-CN" b="1" i="1" smtClean="0">
                                <a:latin typeface="Cambria Math" panose="02040503050406030204" pitchFamily="18" charset="0"/>
                              </a:rPr>
                              <m:t> </m:t>
                            </m:r>
                            <m:r>
                              <a:rPr lang="en-US" altLang="zh-CN" b="1" i="1" smtClean="0">
                                <a:latin typeface="Cambria Math" panose="02040503050406030204" pitchFamily="18" charset="0"/>
                              </a:rPr>
                              <m:t>𝒄𝒐𝒏𝒈𝒆𝒔𝒕𝒊𝒐𝒏</m:t>
                            </m:r>
                          </m:e>
                          <m:e>
                            <m:r>
                              <a:rPr lang="en-US" altLang="zh-CN" b="1" i="1" smtClean="0">
                                <a:latin typeface="Cambria Math" panose="02040503050406030204" pitchFamily="18" charset="0"/>
                              </a:rPr>
                              <m:t>&amp;</m:t>
                            </m:r>
                            <m:r>
                              <a:rPr lang="en-US" altLang="zh-CN" b="1" i="1" smtClean="0">
                                <a:latin typeface="Cambria Math"/>
                              </a:rPr>
                              <m:t>   </m:t>
                            </m:r>
                            <m:r>
                              <a:rPr lang="en-US" altLang="zh-CN" b="1" i="1" smtClean="0">
                                <a:latin typeface="Cambria Math" panose="02040503050406030204" pitchFamily="18" charset="0"/>
                              </a:rPr>
                              <m:t>𝒘</m:t>
                            </m:r>
                            <m:r>
                              <a:rPr lang="en-US" altLang="zh-CN" b="1" i="1" smtClean="0">
                                <a:latin typeface="Cambria Math" panose="02040503050406030204" pitchFamily="18" charset="0"/>
                              </a:rPr>
                              <m:t>∗</m:t>
                            </m:r>
                            <m:d>
                              <m:dPr>
                                <m:ctrlPr>
                                  <a:rPr lang="en-US" altLang="zh-CN" b="1" i="1" smtClean="0">
                                    <a:latin typeface="Cambria Math" charset="0"/>
                                  </a:rPr>
                                </m:ctrlPr>
                              </m:dPr>
                              <m:e>
                                <m:r>
                                  <a:rPr lang="en-US" altLang="zh-CN" b="1" i="1" smtClean="0">
                                    <a:latin typeface="Cambria Math" panose="02040503050406030204" pitchFamily="18" charset="0"/>
                                  </a:rPr>
                                  <m:t>𝟏</m:t>
                                </m:r>
                                <m:r>
                                  <a:rPr lang="en-US" altLang="zh-CN" b="1" i="1" smtClean="0">
                                    <a:latin typeface="Cambria Math" panose="02040503050406030204" pitchFamily="18" charset="0"/>
                                  </a:rPr>
                                  <m:t>−</m:t>
                                </m:r>
                                <m:r>
                                  <a:rPr lang="en-US" altLang="zh-CN" b="1" i="1" smtClean="0">
                                    <a:latin typeface="Cambria Math" panose="02040503050406030204" pitchFamily="18" charset="0"/>
                                  </a:rPr>
                                  <m:t>𝒇</m:t>
                                </m:r>
                              </m:e>
                            </m:d>
                            <m:r>
                              <a:rPr lang="en-US" altLang="zh-CN" b="1" i="1" smtClean="0">
                                <a:latin typeface="Cambria Math" panose="02040503050406030204" pitchFamily="18" charset="0"/>
                              </a:rPr>
                              <m:t>,  </m:t>
                            </m:r>
                            <m:r>
                              <a:rPr lang="en-US" altLang="zh-CN" b="1" i="1" smtClean="0">
                                <a:latin typeface="Cambria Math" panose="02040503050406030204" pitchFamily="18" charset="0"/>
                              </a:rPr>
                              <m:t>𝒘𝒊𝒕𝒉𝒐𝒖𝒕</m:t>
                            </m:r>
                            <m:r>
                              <a:rPr lang="en-US" altLang="zh-CN" b="1" i="1" smtClean="0">
                                <a:latin typeface="Cambria Math" panose="02040503050406030204" pitchFamily="18" charset="0"/>
                              </a:rPr>
                              <m:t> </m:t>
                            </m:r>
                            <m:r>
                              <a:rPr lang="en-US" altLang="zh-CN" b="1" i="1" smtClean="0">
                                <a:latin typeface="Cambria Math" panose="02040503050406030204" pitchFamily="18" charset="0"/>
                              </a:rPr>
                              <m:t>𝒄𝒐𝒏𝒈𝒆𝒔𝒕𝒊𝒐𝒏</m:t>
                            </m:r>
                          </m:e>
                        </m:eqArr>
                      </m:e>
                    </m:d>
                  </m:oMath>
                </a14:m>
                <a:endParaRPr lang="en-US" altLang="zh-CN" b="1" dirty="0" smtClean="0">
                  <a:latin typeface="微软雅黑" panose="020B0503020204020204" pitchFamily="34" charset="-122"/>
                  <a:ea typeface="微软雅黑" panose="020B0503020204020204" pitchFamily="34" charset="-122"/>
                </a:endParaRPr>
              </a:p>
              <a:p>
                <a14:m>
                  <m:oMath xmlns:m="http://schemas.openxmlformats.org/officeDocument/2006/math">
                    <m:r>
                      <a:rPr lang="en-US" altLang="zh-CN" b="1" i="1" smtClean="0">
                        <a:solidFill>
                          <a:srgbClr val="FF0000"/>
                        </a:solidFill>
                        <a:latin typeface="Cambria Math" panose="02040503050406030204" pitchFamily="18" charset="0"/>
                      </a:rPr>
                      <m:t>𝒇</m:t>
                    </m:r>
                  </m:oMath>
                </a14:m>
                <a:r>
                  <a:rPr lang="en-US" altLang="zh-CN" b="1" dirty="0" smtClean="0">
                    <a:solidFill>
                      <a:srgbClr val="FF0000"/>
                    </a:solidFill>
                    <a:latin typeface="微软雅黑" panose="020B0503020204020204" pitchFamily="34" charset="-122"/>
                    <a:ea typeface="微软雅黑" panose="020B0503020204020204" pitchFamily="34" charset="-122"/>
                  </a:rPr>
                  <a:t> =</a:t>
                </a:r>
                <a:r>
                  <a:rPr lang="zh-CN" altLang="en-US" b="1" dirty="0">
                    <a:solidFill>
                      <a:srgbClr val="FF0000"/>
                    </a:solidFill>
                    <a:latin typeface="微软雅黑" panose="020B0503020204020204" pitchFamily="34" charset="-122"/>
                    <a:ea typeface="微软雅黑" panose="020B0503020204020204" pitchFamily="34" charset="-122"/>
                  </a:rPr>
                  <a:t>𝜶</a:t>
                </a:r>
                <a:r>
                  <a:rPr lang="en-US" altLang="zh-CN" b="1" dirty="0" smtClean="0">
                    <a:solidFill>
                      <a:srgbClr val="FF0000"/>
                    </a:solidFill>
                    <a:latin typeface="微软雅黑" panose="020B0503020204020204" pitchFamily="34" charset="-122"/>
                    <a:ea typeface="微软雅黑" panose="020B0503020204020204" pitchFamily="34" charset="-122"/>
                  </a:rPr>
                  <a:t>/d</a:t>
                </a:r>
                <a:r>
                  <a:rPr lang="en-US" altLang="zh-CN" b="1" dirty="0" smtClean="0">
                    <a:latin typeface="微软雅黑" panose="020B0503020204020204" pitchFamily="34" charset="-122"/>
                    <a:ea typeface="微软雅黑" panose="020B0503020204020204" pitchFamily="34" charset="-122"/>
                  </a:rPr>
                  <a:t>, where </a:t>
                </a:r>
                <a14:m>
                  <m:oMath xmlns:m="http://schemas.openxmlformats.org/officeDocument/2006/math">
                    <m:r>
                      <a:rPr lang="el-GR" altLang="zh-CN" b="1" i="1">
                        <a:latin typeface="Cambria Math" panose="02040503050406030204" pitchFamily="18" charset="0"/>
                        <a:ea typeface="微软雅黑" panose="020B0503020204020204" pitchFamily="34" charset="-122"/>
                      </a:rPr>
                      <m:t>𝜶</m:t>
                    </m:r>
                  </m:oMath>
                </a14:m>
                <a:r>
                  <a:rPr lang="en-US" altLang="zh-CN" b="1" dirty="0" smtClean="0">
                    <a:latin typeface="微软雅黑" panose="020B0503020204020204" pitchFamily="34" charset="-122"/>
                    <a:ea typeface="微软雅黑" panose="020B0503020204020204" pitchFamily="34" charset="-122"/>
                  </a:rPr>
                  <a:t> is the traffic loader factor, and d is the deadline imminence factor</a:t>
                </a:r>
              </a:p>
              <a:p>
                <a:r>
                  <a:rPr lang="en-US" altLang="zh-CN" b="1" dirty="0">
                    <a:latin typeface="微软雅黑" panose="020B0503020204020204" pitchFamily="34" charset="-122"/>
                    <a:ea typeface="微软雅黑" panose="020B0503020204020204" pitchFamily="34" charset="-122"/>
                  </a:rPr>
                  <a:t>Since </a:t>
                </a:r>
                <a14:m>
                  <m:oMath xmlns:m="http://schemas.openxmlformats.org/officeDocument/2006/math">
                    <m:r>
                      <a:rPr lang="en-US" altLang="zh-CN" b="1" i="1">
                        <a:latin typeface="Cambria Math" panose="02040503050406030204" pitchFamily="18" charset="0"/>
                      </a:rPr>
                      <m:t>𝒇</m:t>
                    </m:r>
                  </m:oMath>
                </a14:m>
                <a:r>
                  <a:rPr lang="en-US" altLang="zh-CN" b="1" i="1" dirty="0">
                    <a:latin typeface="微软雅黑" panose="020B0503020204020204" pitchFamily="34" charset="-122"/>
                    <a:ea typeface="微软雅黑" panose="020B0503020204020204" pitchFamily="34" charset="-122"/>
                  </a:rPr>
                  <a:t> </a:t>
                </a:r>
                <a:r>
                  <a:rPr lang="en-US" altLang="zh-CN" b="1" dirty="0">
                    <a:latin typeface="微软雅黑" panose="020B0503020204020204" pitchFamily="34" charset="-122"/>
                    <a:ea typeface="微软雅黑" panose="020B0503020204020204" pitchFamily="34" charset="-122"/>
                  </a:rPr>
                  <a:t>is proportional to </a:t>
                </a:r>
                <a:r>
                  <a:rPr lang="en-US" altLang="zh-CN" b="1" i="1" dirty="0">
                    <a:latin typeface="微软雅黑" panose="020B0503020204020204" pitchFamily="34" charset="-122"/>
                    <a:ea typeface="微软雅黑" panose="020B0503020204020204" pitchFamily="34" charset="-122"/>
                  </a:rPr>
                  <a:t>α</a:t>
                </a:r>
                <a:r>
                  <a:rPr lang="en-US" altLang="zh-CN" b="1" dirty="0">
                    <a:latin typeface="微软雅黑" panose="020B0503020204020204" pitchFamily="34" charset="-122"/>
                    <a:ea typeface="微软雅黑" panose="020B0503020204020204" pitchFamily="34" charset="-122"/>
                  </a:rPr>
                  <a:t>, we call </a:t>
                </a:r>
                <a:r>
                  <a:rPr lang="en-US" altLang="zh-CN" b="1" dirty="0" smtClean="0">
                    <a:latin typeface="微软雅黑" panose="020B0503020204020204" pitchFamily="34" charset="-122"/>
                    <a:ea typeface="微软雅黑" panose="020B0503020204020204" pitchFamily="34" charset="-122"/>
                  </a:rPr>
                  <a:t>this algorithm</a:t>
                </a:r>
                <a:r>
                  <a:rPr lang="en-US" altLang="zh-CN" b="1" dirty="0" smtClean="0">
                    <a:solidFill>
                      <a:srgbClr val="FF0000"/>
                    </a:solidFill>
                    <a:latin typeface="微软雅黑" panose="020B0503020204020204" pitchFamily="34" charset="-122"/>
                    <a:ea typeface="微软雅黑" panose="020B0503020204020204" pitchFamily="34" charset="-122"/>
                  </a:rPr>
                  <a:t> </a:t>
                </a:r>
                <a:r>
                  <a:rPr lang="en-US" altLang="zh-CN" b="1" dirty="0">
                    <a:solidFill>
                      <a:srgbClr val="FF0000"/>
                    </a:solidFill>
                    <a:latin typeface="微软雅黑" panose="020B0503020204020204" pitchFamily="34" charset="-122"/>
                    <a:ea typeface="微软雅黑" panose="020B0503020204020204" pitchFamily="34" charset="-122"/>
                  </a:rPr>
                  <a:t>Load Proportional </a:t>
                </a:r>
                <a:r>
                  <a:rPr lang="en-US" altLang="zh-CN" b="1" dirty="0" smtClean="0">
                    <a:solidFill>
                      <a:srgbClr val="FF0000"/>
                    </a:solidFill>
                    <a:latin typeface="微软雅黑" panose="020B0503020204020204" pitchFamily="34" charset="-122"/>
                    <a:ea typeface="微软雅黑" panose="020B0503020204020204" pitchFamily="34" charset="-122"/>
                  </a:rPr>
                  <a:t>Differentiation(LPD)</a:t>
                </a:r>
              </a:p>
              <a:p>
                <a:r>
                  <a:rPr lang="en-US" altLang="zh-CN" b="1" dirty="0" smtClean="0">
                    <a:latin typeface="微软雅黑" panose="020B0503020204020204" pitchFamily="34" charset="-122"/>
                    <a:ea typeface="微软雅黑" panose="020B0503020204020204" pitchFamily="34" charset="-122"/>
                  </a:rPr>
                  <a:t>For example, LPD-t uses </a:t>
                </a:r>
                <a:r>
                  <a:rPr lang="en-US" altLang="zh-CN" b="1" dirty="0">
                    <a:latin typeface="微软雅黑" panose="020B0503020204020204" pitchFamily="34" charset="-122"/>
                    <a:ea typeface="微软雅黑" panose="020B0503020204020204" pitchFamily="34" charset="-122"/>
                  </a:rPr>
                  <a:t>a </a:t>
                </a:r>
                <a:r>
                  <a:rPr lang="en-US" altLang="zh-CN" b="1" dirty="0" smtClean="0">
                    <a:latin typeface="微软雅黑" panose="020B0503020204020204" pitchFamily="34" charset="-122"/>
                    <a:ea typeface="微软雅黑" panose="020B0503020204020204" pitchFamily="34" charset="-122"/>
                  </a:rPr>
                  <a:t>simple imminence </a:t>
                </a:r>
                <a:r>
                  <a:rPr lang="en-US" altLang="zh-CN" b="1" dirty="0">
                    <a:latin typeface="微软雅黑" panose="020B0503020204020204" pitchFamily="34" charset="-122"/>
                    <a:ea typeface="微软雅黑" panose="020B0503020204020204" pitchFamily="34" charset="-122"/>
                  </a:rPr>
                  <a:t>factor d = </a:t>
                </a:r>
                <a:r>
                  <a:rPr lang="en-US" altLang="zh-CN" b="1" dirty="0" smtClean="0">
                    <a:latin typeface="微软雅黑" panose="020B0503020204020204" pitchFamily="34" charset="-122"/>
                    <a:ea typeface="微软雅黑" panose="020B0503020204020204" pitchFamily="34" charset="-122"/>
                  </a:rPr>
                  <a:t>t/</a:t>
                </a:r>
                <a:r>
                  <a:rPr lang="en-US" altLang="zh-CN" b="1" i="1" dirty="0" err="1" smtClean="0">
                    <a:latin typeface="微软雅黑" panose="020B0503020204020204" pitchFamily="34" charset="-122"/>
                    <a:ea typeface="微软雅黑" panose="020B0503020204020204" pitchFamily="34" charset="-122"/>
                  </a:rPr>
                  <a:t>t</a:t>
                </a:r>
                <a:r>
                  <a:rPr lang="en-US" altLang="zh-CN" b="1" baseline="-25000" dirty="0" err="1" smtClean="0">
                    <a:latin typeface="微软雅黑" panose="020B0503020204020204" pitchFamily="34" charset="-122"/>
                    <a:ea typeface="微软雅黑" panose="020B0503020204020204" pitchFamily="34" charset="-122"/>
                  </a:rPr>
                  <a:t>max</a:t>
                </a:r>
                <a:r>
                  <a:rPr lang="en-US" altLang="zh-CN" b="1" dirty="0" smtClean="0">
                    <a:latin typeface="微软雅黑" panose="020B0503020204020204" pitchFamily="34" charset="-122"/>
                    <a:ea typeface="微软雅黑" panose="020B0503020204020204" pitchFamily="34" charset="-122"/>
                  </a:rPr>
                  <a:t>, </a:t>
                </a:r>
                <a:r>
                  <a:rPr lang="en-US" altLang="zh-CN" b="1" dirty="0">
                    <a:latin typeface="微软雅黑" panose="020B0503020204020204" pitchFamily="34" charset="-122"/>
                    <a:ea typeface="微软雅黑" panose="020B0503020204020204" pitchFamily="34" charset="-122"/>
                  </a:rPr>
                  <a:t>where </a:t>
                </a:r>
                <a:r>
                  <a:rPr lang="en-US" altLang="zh-CN" b="1" i="1" dirty="0">
                    <a:latin typeface="微软雅黑" panose="020B0503020204020204" pitchFamily="34" charset="-122"/>
                    <a:ea typeface="微软雅黑" panose="020B0503020204020204" pitchFamily="34" charset="-122"/>
                  </a:rPr>
                  <a:t>t</a:t>
                </a:r>
                <a:r>
                  <a:rPr lang="en-US" altLang="zh-CN" b="1" dirty="0">
                    <a:latin typeface="微软雅黑" panose="020B0503020204020204" pitchFamily="34" charset="-122"/>
                    <a:ea typeface="微软雅黑" panose="020B0503020204020204" pitchFamily="34" charset="-122"/>
                  </a:rPr>
                  <a:t> is the duration between a </a:t>
                </a:r>
                <a:r>
                  <a:rPr lang="en-US" altLang="zh-CN" b="1" dirty="0" smtClean="0">
                    <a:latin typeface="微软雅黑" panose="020B0503020204020204" pitchFamily="34" charset="-122"/>
                    <a:ea typeface="微软雅黑" panose="020B0503020204020204" pitchFamily="34" charset="-122"/>
                  </a:rPr>
                  <a:t>flow’s </a:t>
                </a:r>
                <a:r>
                  <a:rPr lang="en-US" altLang="zh-CN" b="1" dirty="0">
                    <a:latin typeface="微软雅黑" panose="020B0503020204020204" pitchFamily="34" charset="-122"/>
                    <a:ea typeface="微软雅黑" panose="020B0503020204020204" pitchFamily="34" charset="-122"/>
                  </a:rPr>
                  <a:t>start time and its deadline, and </a:t>
                </a:r>
                <a:r>
                  <a:rPr lang="en-US" altLang="zh-CN" b="1" i="1" dirty="0" err="1">
                    <a:latin typeface="微软雅黑" panose="020B0503020204020204" pitchFamily="34" charset="-122"/>
                    <a:ea typeface="微软雅黑" panose="020B0503020204020204" pitchFamily="34" charset="-122"/>
                  </a:rPr>
                  <a:t>t</a:t>
                </a:r>
                <a:r>
                  <a:rPr lang="en-US" altLang="zh-CN" b="1" baseline="-25000" dirty="0" err="1">
                    <a:latin typeface="微软雅黑" panose="020B0503020204020204" pitchFamily="34" charset="-122"/>
                    <a:ea typeface="微软雅黑" panose="020B0503020204020204" pitchFamily="34" charset="-122"/>
                  </a:rPr>
                  <a:t>max</a:t>
                </a:r>
                <a:r>
                  <a:rPr lang="en-US" altLang="zh-CN" b="1" dirty="0">
                    <a:latin typeface="微软雅黑" panose="020B0503020204020204" pitchFamily="34" charset="-122"/>
                    <a:ea typeface="微软雅黑" panose="020B0503020204020204" pitchFamily="34" charset="-122"/>
                  </a:rPr>
                  <a:t> </a:t>
                </a:r>
                <a:r>
                  <a:rPr lang="en-US" altLang="zh-CN" b="1" dirty="0" smtClean="0">
                    <a:latin typeface="微软雅黑" panose="020B0503020204020204" pitchFamily="34" charset="-122"/>
                    <a:ea typeface="微软雅黑" panose="020B0503020204020204" pitchFamily="34" charset="-122"/>
                  </a:rPr>
                  <a:t>is the upper </a:t>
                </a:r>
                <a:r>
                  <a:rPr lang="en-US" altLang="zh-CN" b="1" dirty="0">
                    <a:latin typeface="微软雅黑" panose="020B0503020204020204" pitchFamily="34" charset="-122"/>
                    <a:ea typeface="微软雅黑" panose="020B0503020204020204" pitchFamily="34" charset="-122"/>
                  </a:rPr>
                  <a:t>bound of </a:t>
                </a:r>
                <a:r>
                  <a:rPr lang="en-US" altLang="zh-CN" b="1" i="1" dirty="0">
                    <a:latin typeface="微软雅黑" panose="020B0503020204020204" pitchFamily="34" charset="-122"/>
                    <a:ea typeface="微软雅黑" panose="020B0503020204020204" pitchFamily="34" charset="-122"/>
                  </a:rPr>
                  <a:t>t</a:t>
                </a:r>
                <a:r>
                  <a:rPr lang="en-US" altLang="zh-CN" b="1" dirty="0" smtClean="0">
                    <a:latin typeface="微软雅黑" panose="020B0503020204020204" pitchFamily="34" charset="-122"/>
                    <a:ea typeface="微软雅黑" panose="020B0503020204020204" pitchFamily="34" charset="-122"/>
                  </a:rPr>
                  <a:t>,</a:t>
                </a:r>
                <a:r>
                  <a:rPr lang="en-US" altLang="zh-CN" dirty="0"/>
                  <a:t/>
                </a:r>
                <a:br>
                  <a:rPr lang="en-US" altLang="zh-CN" dirty="0"/>
                </a:br>
                <a:endParaRPr lang="zh-CN" altLang="en-US" b="1" dirty="0">
                  <a:latin typeface="微软雅黑" panose="020B0503020204020204" pitchFamily="34" charset="-122"/>
                  <a:ea typeface="微软雅黑" panose="020B0503020204020204" pitchFamily="34" charset="-122"/>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838200" y="1443481"/>
                <a:ext cx="10515600" cy="4351338"/>
              </a:xfrm>
              <a:blipFill rotWithShape="0">
                <a:blip r:embed="rId3"/>
                <a:stretch>
                  <a:fillRect l="-1043" r="-58"/>
                </a:stretch>
              </a:blipFill>
            </p:spPr>
            <p:txBody>
              <a:bodyPr/>
              <a:lstStyle/>
              <a:p>
                <a:r>
                  <a:rPr lang="zh-CN" altLang="en-US">
                    <a:noFill/>
                  </a:rPr>
                  <a:t> </a:t>
                </a:r>
              </a:p>
            </p:txBody>
          </p:sp>
        </mc:Fallback>
      </mc:AlternateContent>
      <p:pic>
        <p:nvPicPr>
          <p:cNvPr id="307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09383" y="5336558"/>
            <a:ext cx="8991600" cy="1466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0615943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2158" y="365125"/>
            <a:ext cx="10515600" cy="1325563"/>
          </a:xfrm>
        </p:spPr>
        <p:txBody>
          <a:bodyPr>
            <a:normAutofit/>
          </a:bodyPr>
          <a:lstStyle/>
          <a:p>
            <a:r>
              <a:rPr lang="en-US" altLang="zh-CN" sz="4000" b="1" dirty="0" smtClean="0">
                <a:latin typeface="微软雅黑" panose="020B0503020204020204" pitchFamily="34" charset="-122"/>
                <a:ea typeface="微软雅黑" panose="020B0503020204020204" pitchFamily="34" charset="-122"/>
              </a:rPr>
              <a:t>LPD Algorithm</a:t>
            </a:r>
            <a:endParaRPr lang="zh-CN" altLang="en-US" sz="4000" b="1" dirty="0">
              <a:latin typeface="微软雅黑" panose="020B0503020204020204" pitchFamily="34" charset="-122"/>
              <a:ea typeface="微软雅黑" panose="020B0503020204020204" pitchFamily="34" charset="-122"/>
            </a:endParaRPr>
          </a:p>
        </p:txBody>
      </p:sp>
      <p:sp>
        <p:nvSpPr>
          <p:cNvPr id="3" name="内容占位符 2"/>
          <p:cNvSpPr>
            <a:spLocks noGrp="1"/>
          </p:cNvSpPr>
          <p:nvPr>
            <p:ph idx="1"/>
          </p:nvPr>
        </p:nvSpPr>
        <p:spPr/>
        <p:txBody>
          <a:bodyPr>
            <a:normAutofit/>
          </a:bodyPr>
          <a:lstStyle/>
          <a:p>
            <a:pPr marL="457200" lvl="1" indent="0">
              <a:buNone/>
            </a:pPr>
            <a:r>
              <a:rPr lang="en-US" altLang="zh-CN" dirty="0" smtClean="0"/>
              <a:t>    </a:t>
            </a:r>
          </a:p>
        </p:txBody>
      </p:sp>
      <mc:AlternateContent xmlns:mc="http://schemas.openxmlformats.org/markup-compatibility/2006" xmlns:a14="http://schemas.microsoft.com/office/drawing/2010/main">
        <mc:Choice Requires="a14">
          <p:sp>
            <p:nvSpPr>
              <p:cNvPr id="4" name="文本框 3"/>
              <p:cNvSpPr txBox="1"/>
              <p:nvPr/>
            </p:nvSpPr>
            <p:spPr>
              <a:xfrm>
                <a:off x="502810" y="1690688"/>
                <a:ext cx="11566358" cy="4864537"/>
              </a:xfrm>
              <a:prstGeom prst="rect">
                <a:avLst/>
              </a:prstGeom>
              <a:noFill/>
            </p:spPr>
            <p:txBody>
              <a:bodyPr wrap="square" rtlCol="0">
                <a:spAutoFit/>
              </a:bodyPr>
              <a:lstStyle/>
              <a:p>
                <a:r>
                  <a:rPr lang="en-US" altLang="zh-CN" sz="2400" b="1" dirty="0" smtClean="0">
                    <a:solidFill>
                      <a:srgbClr val="FF0000"/>
                    </a:solidFill>
                    <a:latin typeface="微软雅黑" panose="020B0503020204020204" pitchFamily="34" charset="-122"/>
                    <a:ea typeface="微软雅黑" panose="020B0503020204020204" pitchFamily="34" charset="-122"/>
                  </a:rPr>
                  <a:t>proposition1: LPD </a:t>
                </a:r>
                <a:r>
                  <a:rPr lang="en-US" altLang="zh-CN" sz="2400" b="1" dirty="0">
                    <a:solidFill>
                      <a:srgbClr val="FF0000"/>
                    </a:solidFill>
                    <a:latin typeface="微软雅黑" panose="020B0503020204020204" pitchFamily="34" charset="-122"/>
                    <a:ea typeface="微软雅黑" panose="020B0503020204020204" pitchFamily="34" charset="-122"/>
                  </a:rPr>
                  <a:t>respects to PI and PD</a:t>
                </a:r>
              </a:p>
              <a:p>
                <a:r>
                  <a:rPr lang="en-US" altLang="zh-CN" sz="2400" b="1" i="1" dirty="0"/>
                  <a:t>Proof:</a:t>
                </a:r>
                <a14:m>
                  <m:oMath xmlns:m="http://schemas.openxmlformats.org/officeDocument/2006/math">
                    <m:f>
                      <m:fPr>
                        <m:ctrlPr>
                          <a:rPr lang="en-US" altLang="zh-CN" sz="2400" b="1" i="1">
                            <a:latin typeface="Cambria Math" charset="0"/>
                          </a:rPr>
                        </m:ctrlPr>
                      </m:fPr>
                      <m:num>
                        <m:r>
                          <a:rPr lang="en-US" altLang="zh-CN" sz="2400" b="1" i="1">
                            <a:latin typeface="Cambria Math" panose="02040503050406030204" pitchFamily="18" charset="0"/>
                          </a:rPr>
                          <m:t>𝝏</m:t>
                        </m:r>
                        <m:r>
                          <a:rPr lang="en-US" altLang="zh-CN" sz="2400" b="1" i="1">
                            <a:latin typeface="Cambria Math" panose="02040503050406030204" pitchFamily="18" charset="0"/>
                          </a:rPr>
                          <m:t>(</m:t>
                        </m:r>
                        <m:r>
                          <a:rPr lang="en-US" altLang="zh-CN" sz="2400" b="1" i="1">
                            <a:latin typeface="Cambria Math" panose="02040503050406030204" pitchFamily="18" charset="0"/>
                          </a:rPr>
                          <m:t>𝟏</m:t>
                        </m:r>
                        <m:r>
                          <a:rPr lang="en-US" altLang="zh-CN" sz="2400" b="1" i="1">
                            <a:latin typeface="Cambria Math" panose="02040503050406030204" pitchFamily="18" charset="0"/>
                          </a:rPr>
                          <m:t>−</m:t>
                        </m:r>
                        <m:r>
                          <a:rPr lang="en-US" altLang="zh-CN" sz="2400" b="1" i="1">
                            <a:latin typeface="Cambria Math" panose="02040503050406030204" pitchFamily="18" charset="0"/>
                          </a:rPr>
                          <m:t>𝒇</m:t>
                        </m:r>
                        <m:r>
                          <a:rPr lang="en-US" altLang="zh-CN" sz="2400" b="1" i="1">
                            <a:latin typeface="Cambria Math" panose="02040503050406030204" pitchFamily="18" charset="0"/>
                          </a:rPr>
                          <m:t>)</m:t>
                        </m:r>
                      </m:num>
                      <m:den>
                        <m:r>
                          <a:rPr lang="en-US" altLang="zh-CN" sz="2400" b="1" i="1">
                            <a:latin typeface="Cambria Math" panose="02040503050406030204" pitchFamily="18" charset="0"/>
                          </a:rPr>
                          <m:t>𝝏</m:t>
                        </m:r>
                        <m:r>
                          <a:rPr lang="en-US" altLang="zh-CN" sz="2400" b="1" i="1">
                            <a:latin typeface="Cambria Math" panose="02040503050406030204" pitchFamily="18" charset="0"/>
                          </a:rPr>
                          <m:t>𝒅</m:t>
                        </m:r>
                      </m:den>
                    </m:f>
                  </m:oMath>
                </a14:m>
                <a:r>
                  <a:rPr lang="en-US" altLang="zh-CN" sz="2400" b="1" dirty="0"/>
                  <a:t>=</a:t>
                </a:r>
                <a14:m>
                  <m:oMath xmlns:m="http://schemas.openxmlformats.org/officeDocument/2006/math">
                    <m:f>
                      <m:fPr>
                        <m:ctrlPr>
                          <a:rPr lang="en-US" altLang="zh-CN" sz="2400" b="1" i="1">
                            <a:latin typeface="Cambria Math" charset="0"/>
                          </a:rPr>
                        </m:ctrlPr>
                      </m:fPr>
                      <m:num>
                        <m:r>
                          <a:rPr lang="en-US" altLang="zh-CN" sz="2400" b="1" i="1">
                            <a:latin typeface="Cambria Math" panose="02040503050406030204" pitchFamily="18" charset="0"/>
                          </a:rPr>
                          <m:t>𝝏</m:t>
                        </m:r>
                        <m:r>
                          <a:rPr lang="en-US" altLang="zh-CN" sz="2400" b="1" i="1">
                            <a:latin typeface="Cambria Math" panose="02040503050406030204" pitchFamily="18" charset="0"/>
                          </a:rPr>
                          <m:t>(</m:t>
                        </m:r>
                        <m:r>
                          <a:rPr lang="en-US" altLang="zh-CN" sz="2400" b="1" i="1">
                            <a:latin typeface="Cambria Math" panose="02040503050406030204" pitchFamily="18" charset="0"/>
                          </a:rPr>
                          <m:t>𝟏</m:t>
                        </m:r>
                        <m:r>
                          <a:rPr lang="en-US" altLang="zh-CN" sz="2400" b="1" i="1">
                            <a:latin typeface="Cambria Math" panose="02040503050406030204" pitchFamily="18" charset="0"/>
                          </a:rPr>
                          <m:t>−</m:t>
                        </m:r>
                        <m:r>
                          <a:rPr lang="el-GR" altLang="zh-CN" sz="2400" b="1" i="1">
                            <a:latin typeface="Cambria Math" panose="02040503050406030204" pitchFamily="18" charset="0"/>
                            <a:ea typeface="微软雅黑" panose="020B0503020204020204" pitchFamily="34" charset="-122"/>
                          </a:rPr>
                          <m:t>𝜶</m:t>
                        </m:r>
                        <m:r>
                          <a:rPr lang="en-US" altLang="zh-CN" sz="2400" b="1" i="1">
                            <a:latin typeface="Cambria Math" panose="02040503050406030204" pitchFamily="18" charset="0"/>
                          </a:rPr>
                          <m:t>/</m:t>
                        </m:r>
                        <m:r>
                          <a:rPr lang="en-US" altLang="zh-CN" sz="2400" b="1" i="1">
                            <a:latin typeface="Cambria Math" panose="02040503050406030204" pitchFamily="18" charset="0"/>
                          </a:rPr>
                          <m:t>𝒅</m:t>
                        </m:r>
                        <m:r>
                          <a:rPr lang="en-US" altLang="zh-CN" sz="2400" b="1" i="1">
                            <a:latin typeface="Cambria Math" panose="02040503050406030204" pitchFamily="18" charset="0"/>
                          </a:rPr>
                          <m:t>)</m:t>
                        </m:r>
                      </m:num>
                      <m:den>
                        <m:r>
                          <a:rPr lang="en-US" altLang="zh-CN" sz="2400" b="1" i="1">
                            <a:latin typeface="Cambria Math" panose="02040503050406030204" pitchFamily="18" charset="0"/>
                          </a:rPr>
                          <m:t>𝝏</m:t>
                        </m:r>
                        <m:r>
                          <a:rPr lang="en-US" altLang="zh-CN" sz="2400" b="1" i="1">
                            <a:latin typeface="Cambria Math" panose="02040503050406030204" pitchFamily="18" charset="0"/>
                          </a:rPr>
                          <m:t>𝒅</m:t>
                        </m:r>
                      </m:den>
                    </m:f>
                  </m:oMath>
                </a14:m>
                <a:r>
                  <a:rPr lang="en-US" altLang="zh-CN" sz="2400" b="1" dirty="0"/>
                  <a:t>=</a:t>
                </a:r>
                <a14:m>
                  <m:oMath xmlns:m="http://schemas.openxmlformats.org/officeDocument/2006/math">
                    <m:f>
                      <m:fPr>
                        <m:ctrlPr>
                          <a:rPr lang="en-US" altLang="zh-CN" sz="2400" b="1" i="1">
                            <a:latin typeface="Cambria Math" charset="0"/>
                          </a:rPr>
                        </m:ctrlPr>
                      </m:fPr>
                      <m:num>
                        <m:r>
                          <a:rPr lang="el-GR" altLang="zh-CN" sz="2400" b="1" i="1">
                            <a:latin typeface="Cambria Math" panose="02040503050406030204" pitchFamily="18" charset="0"/>
                            <a:ea typeface="微软雅黑" panose="020B0503020204020204" pitchFamily="34" charset="-122"/>
                          </a:rPr>
                          <m:t>𝜶</m:t>
                        </m:r>
                      </m:num>
                      <m:den>
                        <m:r>
                          <a:rPr lang="en-US" altLang="zh-CN" sz="2400" b="1" i="1">
                            <a:latin typeface="Cambria Math" panose="02040503050406030204" pitchFamily="18" charset="0"/>
                          </a:rPr>
                          <m:t>𝒅</m:t>
                        </m:r>
                        <m:r>
                          <a:rPr lang="en-US" altLang="zh-CN" sz="2400" b="1" i="1" baseline="30000">
                            <a:latin typeface="Cambria Math" panose="02040503050406030204" pitchFamily="18" charset="0"/>
                          </a:rPr>
                          <m:t>𝟐</m:t>
                        </m:r>
                      </m:den>
                    </m:f>
                    <m:r>
                      <a:rPr lang="en-US" altLang="zh-CN" sz="2400" b="1" smtClean="0">
                        <a:latin typeface="Cambria Math" panose="02040503050406030204" pitchFamily="18" charset="0"/>
                      </a:rPr>
                      <m:t>&gt;</m:t>
                    </m:r>
                    <m:r>
                      <a:rPr lang="en-US" altLang="zh-CN" sz="2400" b="1">
                        <a:latin typeface="Cambria Math" panose="02040503050406030204" pitchFamily="18" charset="0"/>
                      </a:rPr>
                      <m:t>𝟎</m:t>
                    </m:r>
                    <m:r>
                      <a:rPr lang="en-US" altLang="zh-CN" sz="2400" b="1">
                        <a:latin typeface="Cambria Math" panose="02040503050406030204" pitchFamily="18" charset="0"/>
                      </a:rPr>
                      <m:t> </m:t>
                    </m:r>
                    <m:r>
                      <a:rPr lang="en-US" altLang="zh-CN" sz="2400" b="1">
                        <a:latin typeface="Cambria Math" panose="02040503050406030204" pitchFamily="18" charset="0"/>
                      </a:rPr>
                      <m:t>𝐚𝐧𝐝</m:t>
                    </m:r>
                    <m:r>
                      <a:rPr lang="en-US" altLang="zh-CN" sz="2400" b="1">
                        <a:latin typeface="Cambria Math" panose="02040503050406030204" pitchFamily="18" charset="0"/>
                      </a:rPr>
                      <m:t> </m:t>
                    </m:r>
                    <m:f>
                      <m:fPr>
                        <m:ctrlPr>
                          <a:rPr lang="pt-BR" altLang="zh-CN" sz="2400" b="1" i="1">
                            <a:latin typeface="Cambria Math" charset="0"/>
                            <a:ea typeface="微软雅黑" panose="020B0503020204020204" pitchFamily="34" charset="-122"/>
                          </a:rPr>
                        </m:ctrlPr>
                      </m:fPr>
                      <m:num>
                        <m:sSup>
                          <m:sSupPr>
                            <m:ctrlPr>
                              <a:rPr lang="en-US" altLang="zh-CN" sz="2400" b="1" i="1">
                                <a:latin typeface="Cambria Math" charset="0"/>
                                <a:ea typeface="微软雅黑" panose="020B0503020204020204" pitchFamily="34" charset="-122"/>
                              </a:rPr>
                            </m:ctrlPr>
                          </m:sSupPr>
                          <m:e>
                            <m:r>
                              <a:rPr lang="en-US" altLang="zh-CN" sz="2400" b="1" i="1">
                                <a:latin typeface="Cambria Math" panose="02040503050406030204" pitchFamily="18" charset="0"/>
                                <a:ea typeface="微软雅黑" panose="020B0503020204020204" pitchFamily="34" charset="-122"/>
                              </a:rPr>
                              <m:t>𝝏</m:t>
                            </m:r>
                          </m:e>
                          <m:sup>
                            <m:r>
                              <a:rPr lang="en-US" altLang="zh-CN" sz="2400" b="1" i="1">
                                <a:latin typeface="Cambria Math" panose="02040503050406030204" pitchFamily="18" charset="0"/>
                                <a:ea typeface="微软雅黑" panose="020B0503020204020204" pitchFamily="34" charset="-122"/>
                              </a:rPr>
                              <m:t>𝟐</m:t>
                            </m:r>
                          </m:sup>
                        </m:sSup>
                        <m:r>
                          <a:rPr lang="en-US" altLang="zh-CN" sz="2400" b="1" i="1" smtClean="0">
                            <a:latin typeface="Cambria Math"/>
                            <a:ea typeface="微软雅黑" panose="020B0503020204020204" pitchFamily="34" charset="-122"/>
                          </a:rPr>
                          <m:t>(</m:t>
                        </m:r>
                        <m:r>
                          <a:rPr lang="en-US" altLang="zh-CN" sz="2400" b="1" i="1" smtClean="0">
                            <a:latin typeface="Cambria Math"/>
                            <a:ea typeface="微软雅黑" panose="020B0503020204020204" pitchFamily="34" charset="-122"/>
                          </a:rPr>
                          <m:t>𝟏</m:t>
                        </m:r>
                        <m:r>
                          <a:rPr lang="en-US" altLang="zh-CN" sz="2400" b="1" i="1" smtClean="0">
                            <a:latin typeface="Cambria Math"/>
                            <a:ea typeface="微软雅黑" panose="020B0503020204020204" pitchFamily="34" charset="-122"/>
                          </a:rPr>
                          <m:t>−</m:t>
                        </m:r>
                        <m:r>
                          <a:rPr lang="en-US" altLang="zh-CN" sz="2400" b="1" i="1" smtClean="0">
                            <a:latin typeface="Cambria Math"/>
                            <a:ea typeface="微软雅黑" panose="020B0503020204020204" pitchFamily="34" charset="-122"/>
                          </a:rPr>
                          <m:t>𝒇</m:t>
                        </m:r>
                        <m:r>
                          <a:rPr lang="en-US" altLang="zh-CN" sz="2400" b="1" i="1" smtClean="0">
                            <a:latin typeface="Cambria Math"/>
                            <a:ea typeface="微软雅黑" panose="020B0503020204020204" pitchFamily="34" charset="-122"/>
                          </a:rPr>
                          <m:t>)</m:t>
                        </m:r>
                      </m:num>
                      <m:den>
                        <m:r>
                          <a:rPr lang="pt-BR" altLang="zh-CN" sz="2400" b="1" i="1">
                            <a:latin typeface="Cambria Math" panose="02040503050406030204" pitchFamily="18" charset="0"/>
                            <a:ea typeface="微软雅黑" panose="020B0503020204020204" pitchFamily="34" charset="-122"/>
                          </a:rPr>
                          <m:t>𝝏</m:t>
                        </m:r>
                        <m:r>
                          <a:rPr lang="en-US" altLang="zh-CN" sz="2400" b="1" i="1">
                            <a:latin typeface="Cambria Math" panose="02040503050406030204" pitchFamily="18" charset="0"/>
                            <a:ea typeface="微软雅黑" panose="020B0503020204020204" pitchFamily="34" charset="-122"/>
                          </a:rPr>
                          <m:t>𝒅</m:t>
                        </m:r>
                        <m:r>
                          <a:rPr lang="pt-BR" altLang="zh-CN" sz="2400" b="1" i="1">
                            <a:latin typeface="Cambria Math" panose="02040503050406030204" pitchFamily="18" charset="0"/>
                            <a:ea typeface="微软雅黑" panose="020B0503020204020204" pitchFamily="34" charset="-122"/>
                          </a:rPr>
                          <m:t>𝝏</m:t>
                        </m:r>
                        <m:r>
                          <a:rPr lang="el-GR" altLang="zh-CN" sz="2400" b="1" i="1">
                            <a:latin typeface="Cambria Math" panose="02040503050406030204" pitchFamily="18" charset="0"/>
                            <a:ea typeface="微软雅黑" panose="020B0503020204020204" pitchFamily="34" charset="-122"/>
                          </a:rPr>
                          <m:t>𝜶</m:t>
                        </m:r>
                      </m:den>
                    </m:f>
                    <m:r>
                      <a:rPr lang="en-US" altLang="zh-CN" sz="2400" b="1" i="1">
                        <a:latin typeface="Cambria Math" panose="02040503050406030204" pitchFamily="18" charset="0"/>
                        <a:ea typeface="微软雅黑" panose="020B0503020204020204" pitchFamily="34" charset="-122"/>
                      </a:rPr>
                      <m:t>=</m:t>
                    </m:r>
                    <m:f>
                      <m:fPr>
                        <m:ctrlPr>
                          <a:rPr lang="en-US" altLang="zh-CN" sz="2400" b="1" i="1">
                            <a:latin typeface="Cambria Math" charset="0"/>
                            <a:ea typeface="微软雅黑" panose="020B0503020204020204" pitchFamily="34" charset="-122"/>
                          </a:rPr>
                        </m:ctrlPr>
                      </m:fPr>
                      <m:num>
                        <m:r>
                          <a:rPr lang="en-US" altLang="zh-CN" sz="2400" b="1" i="1">
                            <a:latin typeface="Cambria Math" panose="02040503050406030204" pitchFamily="18" charset="0"/>
                            <a:ea typeface="微软雅黑" panose="020B0503020204020204" pitchFamily="34" charset="-122"/>
                          </a:rPr>
                          <m:t>𝟏</m:t>
                        </m:r>
                      </m:num>
                      <m:den>
                        <m:sSup>
                          <m:sSupPr>
                            <m:ctrlPr>
                              <a:rPr lang="en-US" altLang="zh-CN" sz="2400" b="1" i="1">
                                <a:latin typeface="Cambria Math" charset="0"/>
                                <a:ea typeface="微软雅黑" panose="020B0503020204020204" pitchFamily="34" charset="-122"/>
                              </a:rPr>
                            </m:ctrlPr>
                          </m:sSupPr>
                          <m:e>
                            <m:r>
                              <a:rPr lang="en-US" altLang="zh-CN" sz="2400" b="1" i="1">
                                <a:latin typeface="Cambria Math" panose="02040503050406030204" pitchFamily="18" charset="0"/>
                                <a:ea typeface="微软雅黑" panose="020B0503020204020204" pitchFamily="34" charset="-122"/>
                              </a:rPr>
                              <m:t>𝒅</m:t>
                            </m:r>
                          </m:e>
                          <m:sup>
                            <m:r>
                              <a:rPr lang="en-US" altLang="zh-CN" sz="2400" b="1" i="1">
                                <a:latin typeface="Cambria Math" panose="02040503050406030204" pitchFamily="18" charset="0"/>
                                <a:ea typeface="微软雅黑" panose="020B0503020204020204" pitchFamily="34" charset="-122"/>
                              </a:rPr>
                              <m:t>𝟐</m:t>
                            </m:r>
                          </m:sup>
                        </m:sSup>
                      </m:den>
                    </m:f>
                    <m:r>
                      <a:rPr lang="en-US" altLang="zh-CN" sz="2400" b="1" i="0" smtClean="0">
                        <a:latin typeface="Cambria Math"/>
                        <a:ea typeface="微软雅黑" panose="020B0503020204020204" pitchFamily="34" charset="-122"/>
                      </a:rPr>
                      <m:t>&gt;</m:t>
                    </m:r>
                    <m:r>
                      <a:rPr lang="en-US" altLang="zh-CN" sz="2400" b="1" i="0" smtClean="0">
                        <a:latin typeface="Cambria Math"/>
                        <a:ea typeface="微软雅黑" panose="020B0503020204020204" pitchFamily="34" charset="-122"/>
                      </a:rPr>
                      <m:t>𝟎</m:t>
                    </m:r>
                    <m:r>
                      <a:rPr lang="en-US" altLang="zh-CN" sz="2400" b="1" i="0" smtClean="0">
                        <a:latin typeface="Cambria Math"/>
                        <a:ea typeface="微软雅黑" panose="020B0503020204020204" pitchFamily="34" charset="-122"/>
                      </a:rPr>
                      <m:t>, </m:t>
                    </m:r>
                  </m:oMath>
                </a14:m>
                <a:r>
                  <a:rPr lang="en-US" altLang="zh-CN" sz="2400" b="1" dirty="0" smtClean="0"/>
                  <a:t>so </a:t>
                </a:r>
                <a:r>
                  <a:rPr lang="en-US" altLang="zh-CN" sz="2400" b="1" dirty="0"/>
                  <a:t>the regulation on congestion windows </a:t>
                </a:r>
                <a:r>
                  <a:rPr lang="en-US" altLang="zh-CN" sz="2400" b="1" dirty="0" smtClean="0"/>
                  <a:t> respects </a:t>
                </a:r>
                <a:r>
                  <a:rPr lang="en-US" altLang="zh-CN" sz="2400" b="1" dirty="0"/>
                  <a:t>PI and </a:t>
                </a:r>
                <a:r>
                  <a:rPr lang="en-US" altLang="zh-CN" sz="2400" b="1" dirty="0" smtClean="0"/>
                  <a:t>PD</a:t>
                </a:r>
              </a:p>
              <a:p>
                <a:endParaRPr lang="en-US" altLang="zh-CN" sz="2400" b="1" dirty="0" smtClean="0"/>
              </a:p>
              <a:p>
                <a:r>
                  <a:rPr lang="en-US" altLang="zh-CN" sz="2400" b="1" dirty="0" smtClean="0">
                    <a:solidFill>
                      <a:srgbClr val="FF0000"/>
                    </a:solidFill>
                    <a:latin typeface="微软雅黑" panose="020B0503020204020204" pitchFamily="34" charset="-122"/>
                    <a:ea typeface="微软雅黑" panose="020B0503020204020204" pitchFamily="34" charset="-122"/>
                  </a:rPr>
                  <a:t>proposition2: For LPD-t, if </a:t>
                </a:r>
                <a:r>
                  <a:rPr lang="en-US" altLang="zh-CN" sz="2400" b="1" i="1" dirty="0">
                    <a:solidFill>
                      <a:srgbClr val="FF0000"/>
                    </a:solidFill>
                    <a:latin typeface="微软雅黑" panose="020B0503020204020204" pitchFamily="34" charset="-122"/>
                    <a:ea typeface="微软雅黑" panose="020B0503020204020204" pitchFamily="34" charset="-122"/>
                  </a:rPr>
                  <a:t>t ≪ </a:t>
                </a:r>
                <a:r>
                  <a:rPr lang="en-US" altLang="zh-CN" sz="2400" b="1" i="1" dirty="0" err="1" smtClean="0">
                    <a:solidFill>
                      <a:srgbClr val="FF0000"/>
                    </a:solidFill>
                    <a:latin typeface="微软雅黑" panose="020B0503020204020204" pitchFamily="34" charset="-122"/>
                    <a:ea typeface="微软雅黑" panose="020B0503020204020204" pitchFamily="34" charset="-122"/>
                  </a:rPr>
                  <a:t>tmax</a:t>
                </a:r>
                <a:r>
                  <a:rPr lang="en-US" altLang="zh-CN" sz="2400" b="1" dirty="0" smtClean="0">
                    <a:solidFill>
                      <a:srgbClr val="FF0000"/>
                    </a:solidFill>
                    <a:latin typeface="微软雅黑" panose="020B0503020204020204" pitchFamily="34" charset="-122"/>
                    <a:ea typeface="微软雅黑" panose="020B0503020204020204" pitchFamily="34" charset="-122"/>
                  </a:rPr>
                  <a:t>, the </a:t>
                </a:r>
                <a:r>
                  <a:rPr lang="en-US" altLang="zh-CN" sz="2400" b="1" dirty="0">
                    <a:solidFill>
                      <a:srgbClr val="FF0000"/>
                    </a:solidFill>
                    <a:latin typeface="微软雅黑" panose="020B0503020204020204" pitchFamily="34" charset="-122"/>
                    <a:ea typeface="微软雅黑" panose="020B0503020204020204" pitchFamily="34" charset="-122"/>
                  </a:rPr>
                  <a:t>steady rate a flow achieves </a:t>
                </a:r>
                <a:r>
                  <a:rPr lang="en-US" altLang="zh-CN" sz="2400" b="1" dirty="0" smtClean="0">
                    <a:solidFill>
                      <a:srgbClr val="FF0000"/>
                    </a:solidFill>
                    <a:latin typeface="微软雅黑" panose="020B0503020204020204" pitchFamily="34" charset="-122"/>
                    <a:ea typeface="微软雅黑" panose="020B0503020204020204" pitchFamily="34" charset="-122"/>
                  </a:rPr>
                  <a:t>is inversely </a:t>
                </a:r>
                <a:r>
                  <a:rPr lang="en-US" altLang="zh-CN" sz="2400" b="1" dirty="0">
                    <a:solidFill>
                      <a:srgbClr val="FF0000"/>
                    </a:solidFill>
                    <a:latin typeface="微软雅黑" panose="020B0503020204020204" pitchFamily="34" charset="-122"/>
                    <a:ea typeface="微软雅黑" panose="020B0503020204020204" pitchFamily="34" charset="-122"/>
                  </a:rPr>
                  <a:t>proportional to its </a:t>
                </a:r>
                <a:r>
                  <a:rPr lang="en-US" altLang="zh-CN" sz="2400" b="1" dirty="0" smtClean="0">
                    <a:solidFill>
                      <a:srgbClr val="FF0000"/>
                    </a:solidFill>
                    <a:latin typeface="微软雅黑" panose="020B0503020204020204" pitchFamily="34" charset="-122"/>
                    <a:ea typeface="微软雅黑" panose="020B0503020204020204" pitchFamily="34" charset="-122"/>
                  </a:rPr>
                  <a:t>corresponding </a:t>
                </a:r>
                <a:r>
                  <a:rPr lang="en-US" altLang="zh-CN" sz="2400" b="1" i="1" dirty="0" smtClean="0">
                    <a:solidFill>
                      <a:srgbClr val="FF0000"/>
                    </a:solidFill>
                    <a:latin typeface="微软雅黑" panose="020B0503020204020204" pitchFamily="34" charset="-122"/>
                    <a:ea typeface="微软雅黑" panose="020B0503020204020204" pitchFamily="34" charset="-122"/>
                  </a:rPr>
                  <a:t>t</a:t>
                </a:r>
              </a:p>
              <a:p>
                <a:r>
                  <a:rPr lang="en-US" altLang="zh-CN" sz="2400" b="1" i="1" dirty="0" smtClean="0">
                    <a:latin typeface="微软雅黑" panose="020B0503020204020204" pitchFamily="34" charset="-122"/>
                    <a:ea typeface="微软雅黑" panose="020B0503020204020204" pitchFamily="34" charset="-122"/>
                  </a:rPr>
                  <a:t>Proof: let </a:t>
                </a:r>
                <a:r>
                  <a:rPr lang="en-US" altLang="zh-CN" sz="2400" b="1" i="1" dirty="0" err="1" smtClean="0">
                    <a:latin typeface="微软雅黑" panose="020B0503020204020204" pitchFamily="34" charset="-122"/>
                    <a:ea typeface="微软雅黑" panose="020B0503020204020204" pitchFamily="34" charset="-122"/>
                  </a:rPr>
                  <a:t>W</a:t>
                </a:r>
                <a:r>
                  <a:rPr lang="en-US" altLang="zh-CN" sz="2400" b="1" i="1" baseline="-25000" dirty="0" err="1" smtClean="0">
                    <a:latin typeface="微软雅黑" panose="020B0503020204020204" pitchFamily="34" charset="-122"/>
                    <a:ea typeface="微软雅黑" panose="020B0503020204020204" pitchFamily="34" charset="-122"/>
                  </a:rPr>
                  <a:t>max</a:t>
                </a:r>
                <a:r>
                  <a:rPr lang="en-US" altLang="zh-CN" sz="2400" b="1" i="1" dirty="0" smtClean="0">
                    <a:latin typeface="微软雅黑" panose="020B0503020204020204" pitchFamily="34" charset="-122"/>
                    <a:ea typeface="微软雅黑" panose="020B0503020204020204" pitchFamily="34" charset="-122"/>
                  </a:rPr>
                  <a:t> </a:t>
                </a:r>
                <a:r>
                  <a:rPr lang="en-US" altLang="zh-CN" sz="2400" b="1" dirty="0" smtClean="0">
                    <a:latin typeface="微软雅黑" panose="020B0503020204020204" pitchFamily="34" charset="-122"/>
                    <a:ea typeface="微软雅黑" panose="020B0503020204020204" pitchFamily="34" charset="-122"/>
                  </a:rPr>
                  <a:t>be the Maximum value of the congestion and </a:t>
                </a:r>
                <a:r>
                  <a:rPr lang="en-US" altLang="zh-CN" sz="2400" b="1" i="1" dirty="0" err="1" smtClean="0">
                    <a:latin typeface="微软雅黑" panose="020B0503020204020204" pitchFamily="34" charset="-122"/>
                    <a:ea typeface="微软雅黑" panose="020B0503020204020204" pitchFamily="34" charset="-122"/>
                  </a:rPr>
                  <a:t>W</a:t>
                </a:r>
                <a:r>
                  <a:rPr lang="en-US" altLang="zh-CN" sz="2400" b="1" i="1" baseline="-25000" dirty="0" err="1" smtClean="0">
                    <a:latin typeface="微软雅黑" panose="020B0503020204020204" pitchFamily="34" charset="-122"/>
                    <a:ea typeface="微软雅黑" panose="020B0503020204020204" pitchFamily="34" charset="-122"/>
                  </a:rPr>
                  <a:t>min</a:t>
                </a:r>
                <a:r>
                  <a:rPr lang="en-US" altLang="zh-CN" sz="2400" b="1" dirty="0" smtClean="0">
                    <a:latin typeface="微软雅黑" panose="020B0503020204020204" pitchFamily="34" charset="-122"/>
                    <a:ea typeface="微软雅黑" panose="020B0503020204020204" pitchFamily="34" charset="-122"/>
                  </a:rPr>
                  <a:t> be the minimum value</a:t>
                </a:r>
                <a:endParaRPr lang="en-US" altLang="zh-CN" sz="2400" b="1" i="1" dirty="0" smtClean="0">
                  <a:latin typeface="微软雅黑" panose="020B0503020204020204" pitchFamily="34" charset="-122"/>
                  <a:ea typeface="微软雅黑" panose="020B0503020204020204" pitchFamily="34" charset="-122"/>
                </a:endParaRPr>
              </a:p>
              <a:p>
                <a:r>
                  <a:rPr lang="en-US" altLang="zh-CN" sz="2400" b="1" i="1" dirty="0" err="1" smtClean="0"/>
                  <a:t>W</a:t>
                </a:r>
                <a:r>
                  <a:rPr lang="en-US" altLang="zh-CN" sz="2400" b="1" i="1" baseline="-25000" dirty="0" err="1" smtClean="0"/>
                  <a:t>max</a:t>
                </a:r>
                <a:r>
                  <a:rPr lang="en-US" altLang="zh-CN" sz="2400" b="1" i="1" dirty="0" smtClean="0"/>
                  <a:t> </a:t>
                </a:r>
                <a:r>
                  <a:rPr lang="en-US" altLang="zh-CN" sz="2400" b="1" dirty="0"/>
                  <a:t>= </a:t>
                </a:r>
                <a:r>
                  <a:rPr lang="en-US" altLang="zh-CN" sz="2400" b="1" i="1" dirty="0" err="1"/>
                  <a:t>W</a:t>
                </a:r>
                <a:r>
                  <a:rPr lang="en-US" altLang="zh-CN" sz="2400" b="1" i="1" baseline="-25000" dirty="0" err="1"/>
                  <a:t>min</a:t>
                </a:r>
                <a:r>
                  <a:rPr lang="en-US" altLang="zh-CN" sz="2400" b="1" i="1" dirty="0"/>
                  <a:t> </a:t>
                </a:r>
                <a:r>
                  <a:rPr lang="en-US" altLang="zh-CN" sz="2400" b="1" dirty="0"/>
                  <a:t>+ </a:t>
                </a:r>
                <a:r>
                  <a:rPr lang="en-US" altLang="zh-CN" sz="2400" b="1" i="1" dirty="0"/>
                  <a:t>N × </a:t>
                </a:r>
                <a:r>
                  <a:rPr lang="en-US" altLang="zh-CN" sz="2400" b="1" dirty="0"/>
                  <a:t>(1 </a:t>
                </a:r>
                <a:r>
                  <a:rPr lang="en-US" altLang="zh-CN" sz="2400" b="1" i="1" dirty="0"/>
                  <a:t>− </a:t>
                </a:r>
                <a:r>
                  <a:rPr lang="el-GR" altLang="zh-CN" sz="2400" b="1" i="1" dirty="0"/>
                  <a:t>α × </a:t>
                </a:r>
                <a:r>
                  <a:rPr lang="en-US" altLang="zh-CN" sz="2400" b="1" i="1" dirty="0" err="1" smtClean="0"/>
                  <a:t>t</a:t>
                </a:r>
                <a:r>
                  <a:rPr lang="en-US" altLang="zh-CN" sz="2400" b="1" i="1" baseline="-25000" dirty="0" err="1" smtClean="0"/>
                  <a:t>max</a:t>
                </a:r>
                <a:r>
                  <a:rPr lang="en-US" altLang="zh-CN" sz="2400" b="1" dirty="0" smtClean="0"/>
                  <a:t>)</a:t>
                </a:r>
                <a:r>
                  <a:rPr lang="zh-CN" altLang="en-US" sz="2400" b="1" dirty="0"/>
                  <a:t> </a:t>
                </a:r>
                <a:r>
                  <a:rPr lang="zh-CN" altLang="en-US" sz="2400" b="1" dirty="0" smtClean="0"/>
                  <a:t> </a:t>
                </a:r>
                <a:r>
                  <a:rPr lang="en-US" altLang="zh-CN" sz="2400" b="1" dirty="0"/>
                  <a:t> </a:t>
                </a:r>
                <a:r>
                  <a:rPr lang="en-US" altLang="zh-CN" sz="2400" b="1" dirty="0" smtClean="0"/>
                  <a:t>and </a:t>
                </a:r>
                <a:r>
                  <a:rPr lang="en-US" altLang="zh-CN" sz="2400" b="1" i="1" dirty="0" err="1" smtClean="0"/>
                  <a:t>W</a:t>
                </a:r>
                <a:r>
                  <a:rPr lang="en-US" altLang="zh-CN" sz="2400" b="1" i="1" baseline="-25000" dirty="0" err="1" smtClean="0"/>
                  <a:t>min</a:t>
                </a:r>
                <a:r>
                  <a:rPr lang="en-US" altLang="zh-CN" sz="2400" b="1" dirty="0" smtClean="0"/>
                  <a:t>= </a:t>
                </a:r>
                <a:r>
                  <a:rPr lang="en-US" altLang="zh-CN" sz="2400" b="1" i="1" dirty="0" err="1" smtClean="0"/>
                  <a:t>W</a:t>
                </a:r>
                <a:r>
                  <a:rPr lang="en-US" altLang="zh-CN" sz="2400" b="1" i="1" baseline="-25000" dirty="0" err="1" smtClean="0"/>
                  <a:t>max</a:t>
                </a:r>
                <a:r>
                  <a:rPr lang="en-US" altLang="zh-CN" sz="2400" b="1" i="1" dirty="0" smtClean="0"/>
                  <a:t>*(1-a*t/</a:t>
                </a:r>
                <a:r>
                  <a:rPr lang="en-US" altLang="zh-CN" sz="2400" b="1" i="1" dirty="0" err="1" smtClean="0"/>
                  <a:t>t</a:t>
                </a:r>
                <a:r>
                  <a:rPr lang="en-US" altLang="zh-CN" sz="2400" b="1" i="1" baseline="-25000" dirty="0" err="1" smtClean="0"/>
                  <a:t>max</a:t>
                </a:r>
                <a:r>
                  <a:rPr lang="en-US" altLang="zh-CN" sz="2400" b="1" i="1" dirty="0" smtClean="0"/>
                  <a:t>)</a:t>
                </a:r>
                <a:endParaRPr lang="en-US" altLang="zh-CN" sz="2400" b="1" baseline="-25000" dirty="0" smtClean="0"/>
              </a:p>
              <a:p>
                <a:r>
                  <a:rPr lang="en-US" altLang="zh-CN" sz="2400" b="1" dirty="0" smtClean="0">
                    <a:latin typeface="微软雅黑" panose="020B0503020204020204" pitchFamily="34" charset="-122"/>
                    <a:ea typeface="微软雅黑" panose="020B0503020204020204" pitchFamily="34" charset="-122"/>
                  </a:rPr>
                  <a:t>So the average congestion window size is</a:t>
                </a:r>
                <a:r>
                  <a:rPr lang="en-US" altLang="zh-CN" sz="2400" b="1" i="1" dirty="0">
                    <a:latin typeface="微软雅黑" panose="020B0503020204020204" pitchFamily="34" charset="-122"/>
                    <a:ea typeface="微软雅黑" panose="020B0503020204020204" pitchFamily="34" charset="-122"/>
                  </a:rPr>
                  <a:t> </a:t>
                </a:r>
                <a:r>
                  <a:rPr lang="en-US" altLang="zh-CN" sz="2400" b="1" i="1" dirty="0" smtClean="0">
                    <a:latin typeface="微软雅黑" panose="020B0503020204020204" pitchFamily="34" charset="-122"/>
                    <a:ea typeface="微软雅黑" panose="020B0503020204020204" pitchFamily="34" charset="-122"/>
                  </a:rPr>
                  <a:t>W</a:t>
                </a:r>
                <a:r>
                  <a:rPr lang="en-US" altLang="zh-CN" sz="2400" b="1" i="1" baseline="-25000" dirty="0" smtClean="0">
                    <a:latin typeface="微软雅黑" panose="020B0503020204020204" pitchFamily="34" charset="-122"/>
                    <a:ea typeface="微软雅黑" panose="020B0503020204020204" pitchFamily="34" charset="-122"/>
                  </a:rPr>
                  <a:t>av</a:t>
                </a:r>
                <a:r>
                  <a:rPr lang="en-US" altLang="zh-CN" sz="2400" b="1" dirty="0">
                    <a:latin typeface="微软雅黑" panose="020B0503020204020204" pitchFamily="34" charset="-122"/>
                    <a:ea typeface="微软雅黑" panose="020B0503020204020204" pitchFamily="34" charset="-122"/>
                  </a:rPr>
                  <a:t> </a:t>
                </a:r>
                <a:r>
                  <a:rPr lang="en-US" altLang="zh-CN" sz="2400" b="1" dirty="0" smtClean="0">
                    <a:latin typeface="微软雅黑" panose="020B0503020204020204" pitchFamily="34" charset="-122"/>
                    <a:ea typeface="微软雅黑" panose="020B0503020204020204" pitchFamily="34" charset="-122"/>
                  </a:rPr>
                  <a:t>=</a:t>
                </a:r>
                <a:r>
                  <a:rPr lang="el-GR" altLang="zh-CN" sz="2400" b="1" dirty="0">
                    <a:latin typeface="微软雅黑" panose="020B0503020204020204" pitchFamily="34" charset="-122"/>
                    <a:ea typeface="微软雅黑" panose="020B0503020204020204" pitchFamily="34" charset="-122"/>
                  </a:rPr>
                  <a:t> (1 </a:t>
                </a:r>
                <a:r>
                  <a:rPr lang="el-GR" altLang="zh-CN" sz="2400" b="1" i="1" dirty="0">
                    <a:latin typeface="微软雅黑" panose="020B0503020204020204" pitchFamily="34" charset="-122"/>
                    <a:ea typeface="微软雅黑" panose="020B0503020204020204" pitchFamily="34" charset="-122"/>
                  </a:rPr>
                  <a:t>− α </a:t>
                </a:r>
                <a:r>
                  <a:rPr lang="el-GR" altLang="zh-CN" sz="2400" b="1" i="1" dirty="0" smtClean="0">
                    <a:latin typeface="微软雅黑" panose="020B0503020204020204" pitchFamily="34" charset="-122"/>
                    <a:ea typeface="微软雅黑" panose="020B0503020204020204" pitchFamily="34" charset="-122"/>
                  </a:rPr>
                  <a:t>×</a:t>
                </a:r>
                <a:r>
                  <a:rPr lang="en-US" altLang="zh-CN" sz="2400" b="1" i="1" dirty="0" smtClean="0">
                    <a:latin typeface="微软雅黑" panose="020B0503020204020204" pitchFamily="34" charset="-122"/>
                    <a:ea typeface="微软雅黑" panose="020B0503020204020204" pitchFamily="34" charset="-122"/>
                  </a:rPr>
                  <a:t>t/2</a:t>
                </a:r>
                <a:r>
                  <a:rPr lang="el-GR" altLang="zh-CN" sz="2400" b="1" i="1" dirty="0" smtClean="0">
                    <a:latin typeface="微软雅黑" panose="020B0503020204020204" pitchFamily="34" charset="-122"/>
                    <a:ea typeface="微软雅黑" panose="020B0503020204020204" pitchFamily="34" charset="-122"/>
                  </a:rPr>
                  <a:t> </a:t>
                </a:r>
                <a:r>
                  <a:rPr lang="en-US" altLang="zh-CN" sz="2400" b="1" dirty="0" err="1" smtClean="0">
                    <a:latin typeface="微软雅黑" panose="020B0503020204020204" pitchFamily="34" charset="-122"/>
                    <a:ea typeface="微软雅黑" panose="020B0503020204020204" pitchFamily="34" charset="-122"/>
                  </a:rPr>
                  <a:t>t</a:t>
                </a:r>
                <a:r>
                  <a:rPr lang="en-US" altLang="zh-CN" sz="2400" b="1" i="1" baseline="-25000" dirty="0" err="1" smtClean="0">
                    <a:latin typeface="微软雅黑" panose="020B0503020204020204" pitchFamily="34" charset="-122"/>
                    <a:ea typeface="微软雅黑" panose="020B0503020204020204" pitchFamily="34" charset="-122"/>
                  </a:rPr>
                  <a:t>max</a:t>
                </a:r>
                <a:r>
                  <a:rPr lang="en-US" altLang="zh-CN" sz="2400" b="1" dirty="0" smtClean="0">
                    <a:latin typeface="微软雅黑" panose="020B0503020204020204" pitchFamily="34" charset="-122"/>
                    <a:ea typeface="微软雅黑" panose="020B0503020204020204" pitchFamily="34" charset="-122"/>
                  </a:rPr>
                  <a:t>) </a:t>
                </a:r>
                <a:r>
                  <a:rPr lang="en-US" altLang="zh-CN" sz="2400" b="1" i="1" dirty="0">
                    <a:latin typeface="微软雅黑" panose="020B0503020204020204" pitchFamily="34" charset="-122"/>
                    <a:ea typeface="微软雅黑" panose="020B0503020204020204" pitchFamily="34" charset="-122"/>
                  </a:rPr>
                  <a:t>× </a:t>
                </a:r>
                <a:r>
                  <a:rPr lang="en-US" altLang="zh-CN" sz="2400" b="1" i="1" dirty="0" err="1">
                    <a:latin typeface="微软雅黑" panose="020B0503020204020204" pitchFamily="34" charset="-122"/>
                    <a:ea typeface="微软雅黑" panose="020B0503020204020204" pitchFamily="34" charset="-122"/>
                  </a:rPr>
                  <a:t>W</a:t>
                </a:r>
                <a:r>
                  <a:rPr lang="en-US" altLang="zh-CN" sz="2400" b="1" i="1" baseline="-25000" dirty="0" err="1">
                    <a:latin typeface="微软雅黑" panose="020B0503020204020204" pitchFamily="34" charset="-122"/>
                    <a:ea typeface="微软雅黑" panose="020B0503020204020204" pitchFamily="34" charset="-122"/>
                  </a:rPr>
                  <a:t>max</a:t>
                </a:r>
                <a:r>
                  <a:rPr lang="en-US" altLang="zh-CN" sz="2400" b="1" dirty="0">
                    <a:latin typeface="微软雅黑" panose="020B0503020204020204" pitchFamily="34" charset="-122"/>
                    <a:ea typeface="微软雅黑" panose="020B0503020204020204" pitchFamily="34" charset="-122"/>
                  </a:rPr>
                  <a:t/>
                </a:r>
                <a:br>
                  <a:rPr lang="en-US" altLang="zh-CN" sz="2400" b="1" dirty="0">
                    <a:latin typeface="微软雅黑" panose="020B0503020204020204" pitchFamily="34" charset="-122"/>
                    <a:ea typeface="微软雅黑" panose="020B0503020204020204" pitchFamily="34" charset="-122"/>
                  </a:rPr>
                </a:br>
                <a14:m>
                  <m:oMath xmlns:m="http://schemas.openxmlformats.org/officeDocument/2006/math">
                    <m:f>
                      <m:fPr>
                        <m:ctrlPr>
                          <a:rPr lang="en-US" altLang="zh-CN" sz="2400" b="1" i="1" smtClean="0">
                            <a:latin typeface="Cambria Math" charset="0"/>
                            <a:ea typeface="微软雅黑" panose="020B0503020204020204" pitchFamily="34" charset="-122"/>
                          </a:rPr>
                        </m:ctrlPr>
                      </m:fPr>
                      <m:num>
                        <m:r>
                          <a:rPr lang="en-US" altLang="zh-CN" sz="2400" b="1" i="1" smtClean="0">
                            <a:latin typeface="Cambria Math" panose="02040503050406030204" pitchFamily="18" charset="0"/>
                            <a:ea typeface="微软雅黑" panose="020B0503020204020204" pitchFamily="34" charset="-122"/>
                          </a:rPr>
                          <m:t>𝒓</m:t>
                        </m:r>
                        <m:r>
                          <a:rPr lang="en-US" altLang="zh-CN" sz="2400" b="1" i="1" smtClean="0">
                            <a:latin typeface="Cambria Math" panose="02040503050406030204" pitchFamily="18" charset="0"/>
                            <a:ea typeface="微软雅黑" panose="020B0503020204020204" pitchFamily="34" charset="-122"/>
                          </a:rPr>
                          <m:t>𝟏</m:t>
                        </m:r>
                      </m:num>
                      <m:den>
                        <m:r>
                          <a:rPr lang="en-US" altLang="zh-CN" sz="2400" b="1" i="1" smtClean="0">
                            <a:latin typeface="Cambria Math" panose="02040503050406030204" pitchFamily="18" charset="0"/>
                            <a:ea typeface="微软雅黑" panose="020B0503020204020204" pitchFamily="34" charset="-122"/>
                          </a:rPr>
                          <m:t>𝒓</m:t>
                        </m:r>
                        <m:r>
                          <a:rPr lang="en-US" altLang="zh-CN" sz="2400" b="1" i="1" smtClean="0">
                            <a:latin typeface="Cambria Math" panose="02040503050406030204" pitchFamily="18" charset="0"/>
                            <a:ea typeface="微软雅黑" panose="020B0503020204020204" pitchFamily="34" charset="-122"/>
                          </a:rPr>
                          <m:t>𝟐</m:t>
                        </m:r>
                      </m:den>
                    </m:f>
                    <m:r>
                      <a:rPr lang="en-US" altLang="zh-CN" sz="2400" b="1" i="1" smtClean="0">
                        <a:latin typeface="Cambria Math" panose="02040503050406030204" pitchFamily="18" charset="0"/>
                        <a:ea typeface="微软雅黑" panose="020B0503020204020204" pitchFamily="34" charset="-122"/>
                      </a:rPr>
                      <m:t>=</m:t>
                    </m:r>
                    <m:f>
                      <m:fPr>
                        <m:ctrlPr>
                          <a:rPr lang="en-US" altLang="zh-CN" sz="2400" b="1" i="1">
                            <a:latin typeface="Cambria Math" charset="0"/>
                            <a:ea typeface="微软雅黑" panose="020B0503020204020204" pitchFamily="34" charset="-122"/>
                          </a:rPr>
                        </m:ctrlPr>
                      </m:fPr>
                      <m:num>
                        <m:r>
                          <a:rPr lang="en-US" altLang="zh-CN" sz="2400" b="1" i="1" smtClean="0">
                            <a:latin typeface="Cambria Math" panose="02040503050406030204" pitchFamily="18" charset="0"/>
                            <a:ea typeface="微软雅黑" panose="020B0503020204020204" pitchFamily="34" charset="-122"/>
                          </a:rPr>
                          <m:t>𝑾</m:t>
                        </m:r>
                        <m:r>
                          <a:rPr lang="en-US" altLang="zh-CN" sz="2400" b="1" i="1" smtClean="0">
                            <a:latin typeface="Cambria Math" panose="02040503050406030204" pitchFamily="18" charset="0"/>
                            <a:ea typeface="微软雅黑" panose="020B0503020204020204" pitchFamily="34" charset="-122"/>
                          </a:rPr>
                          <m:t>𝟏</m:t>
                        </m:r>
                        <m:r>
                          <a:rPr lang="en-US" altLang="zh-CN" sz="2400" b="1" i="1" smtClean="0">
                            <a:latin typeface="Cambria Math" panose="02040503050406030204" pitchFamily="18" charset="0"/>
                            <a:ea typeface="微软雅黑" panose="020B0503020204020204" pitchFamily="34" charset="-122"/>
                          </a:rPr>
                          <m:t>∗</m:t>
                        </m:r>
                        <m:d>
                          <m:dPr>
                            <m:ctrlPr>
                              <a:rPr lang="en-US" altLang="zh-CN" sz="2400" b="1" i="1" smtClean="0">
                                <a:latin typeface="Cambria Math" charset="0"/>
                                <a:ea typeface="微软雅黑" panose="020B0503020204020204" pitchFamily="34" charset="-122"/>
                              </a:rPr>
                            </m:ctrlPr>
                          </m:dPr>
                          <m:e>
                            <m:r>
                              <a:rPr lang="en-US" altLang="zh-CN" sz="2400" b="1" i="1" smtClean="0">
                                <a:latin typeface="Cambria Math" panose="02040503050406030204" pitchFamily="18" charset="0"/>
                                <a:ea typeface="微软雅黑" panose="020B0503020204020204" pitchFamily="34" charset="-122"/>
                              </a:rPr>
                              <m:t>𝟏</m:t>
                            </m:r>
                            <m:r>
                              <a:rPr lang="en-US" altLang="zh-CN" sz="2400" b="1" i="1" smtClean="0">
                                <a:latin typeface="Cambria Math" panose="02040503050406030204" pitchFamily="18" charset="0"/>
                                <a:ea typeface="微软雅黑" panose="020B0503020204020204" pitchFamily="34" charset="-122"/>
                              </a:rPr>
                              <m:t>−</m:t>
                            </m:r>
                            <m:r>
                              <a:rPr lang="en-US" altLang="zh-CN" sz="2400" b="1" i="1" smtClean="0">
                                <a:latin typeface="Cambria Math" panose="02040503050406030204" pitchFamily="18" charset="0"/>
                                <a:ea typeface="微软雅黑" panose="020B0503020204020204" pitchFamily="34" charset="-122"/>
                              </a:rPr>
                              <m:t>𝒂</m:t>
                            </m:r>
                            <m:r>
                              <a:rPr lang="en-US" altLang="zh-CN" sz="2400" b="1" i="1" smtClean="0">
                                <a:latin typeface="Cambria Math" panose="02040503050406030204" pitchFamily="18" charset="0"/>
                                <a:ea typeface="微软雅黑" panose="020B0503020204020204" pitchFamily="34" charset="-122"/>
                              </a:rPr>
                              <m:t>∗</m:t>
                            </m:r>
                            <m:f>
                              <m:fPr>
                                <m:ctrlPr>
                                  <a:rPr lang="en-US" altLang="zh-CN" sz="2400" b="1" i="1" smtClean="0">
                                    <a:latin typeface="Cambria Math" charset="0"/>
                                    <a:ea typeface="微软雅黑" panose="020B0503020204020204" pitchFamily="34" charset="-122"/>
                                  </a:rPr>
                                </m:ctrlPr>
                              </m:fPr>
                              <m:num>
                                <m:r>
                                  <a:rPr lang="en-US" altLang="zh-CN" sz="2400" b="1" i="1" smtClean="0">
                                    <a:latin typeface="Cambria Math" panose="02040503050406030204" pitchFamily="18" charset="0"/>
                                    <a:ea typeface="微软雅黑" panose="020B0503020204020204" pitchFamily="34" charset="-122"/>
                                  </a:rPr>
                                  <m:t>𝒕</m:t>
                                </m:r>
                                <m:r>
                                  <a:rPr lang="en-US" altLang="zh-CN" sz="2400" b="1" i="1" smtClean="0">
                                    <a:latin typeface="Cambria Math" panose="02040503050406030204" pitchFamily="18" charset="0"/>
                                    <a:ea typeface="微软雅黑" panose="020B0503020204020204" pitchFamily="34" charset="-122"/>
                                  </a:rPr>
                                  <m:t>𝟏</m:t>
                                </m:r>
                              </m:num>
                              <m:den>
                                <m:r>
                                  <a:rPr lang="en-US" altLang="zh-CN" sz="2400" b="1" i="1" smtClean="0">
                                    <a:latin typeface="Cambria Math" panose="02040503050406030204" pitchFamily="18" charset="0"/>
                                    <a:ea typeface="微软雅黑" panose="020B0503020204020204" pitchFamily="34" charset="-122"/>
                                  </a:rPr>
                                  <m:t>𝟐</m:t>
                                </m:r>
                                <m:r>
                                  <a:rPr lang="en-US" altLang="zh-CN" sz="2400" b="1" i="1" smtClean="0">
                                    <a:latin typeface="Cambria Math" panose="02040503050406030204" pitchFamily="18" charset="0"/>
                                    <a:ea typeface="微软雅黑" panose="020B0503020204020204" pitchFamily="34" charset="-122"/>
                                  </a:rPr>
                                  <m:t>𝒕𝒎𝒂𝒙</m:t>
                                </m:r>
                              </m:den>
                            </m:f>
                          </m:e>
                        </m:d>
                        <m:r>
                          <a:rPr lang="en-US" altLang="zh-CN" sz="2400" b="1" i="1" baseline="-25000" smtClean="0">
                            <a:latin typeface="Cambria Math" panose="02040503050406030204" pitchFamily="18" charset="0"/>
                            <a:ea typeface="微软雅黑" panose="020B0503020204020204" pitchFamily="34" charset="-122"/>
                          </a:rPr>
                          <m:t> </m:t>
                        </m:r>
                      </m:num>
                      <m:den>
                        <m:r>
                          <a:rPr lang="en-US" altLang="zh-CN" sz="2400" b="1" i="1">
                            <a:latin typeface="Cambria Math" panose="02040503050406030204" pitchFamily="18" charset="0"/>
                            <a:ea typeface="微软雅黑" panose="020B0503020204020204" pitchFamily="34" charset="-122"/>
                          </a:rPr>
                          <m:t>𝑾</m:t>
                        </m:r>
                        <m:r>
                          <a:rPr lang="en-US" altLang="zh-CN" sz="2400" b="1" i="1" smtClean="0">
                            <a:latin typeface="Cambria Math" panose="02040503050406030204" pitchFamily="18" charset="0"/>
                            <a:ea typeface="微软雅黑" panose="020B0503020204020204" pitchFamily="34" charset="-122"/>
                          </a:rPr>
                          <m:t>𝟐</m:t>
                        </m:r>
                        <m:r>
                          <a:rPr lang="en-US" altLang="zh-CN" sz="2400" b="1" i="1">
                            <a:latin typeface="Cambria Math" panose="02040503050406030204" pitchFamily="18" charset="0"/>
                            <a:ea typeface="微软雅黑" panose="020B0503020204020204" pitchFamily="34" charset="-122"/>
                          </a:rPr>
                          <m:t>∗</m:t>
                        </m:r>
                        <m:d>
                          <m:dPr>
                            <m:ctrlPr>
                              <a:rPr lang="en-US" altLang="zh-CN" sz="2400" b="1" i="1">
                                <a:latin typeface="Cambria Math" charset="0"/>
                                <a:ea typeface="微软雅黑" panose="020B0503020204020204" pitchFamily="34" charset="-122"/>
                              </a:rPr>
                            </m:ctrlPr>
                          </m:dPr>
                          <m:e>
                            <m:r>
                              <a:rPr lang="en-US" altLang="zh-CN" sz="2400" b="1" i="1">
                                <a:latin typeface="Cambria Math" panose="02040503050406030204" pitchFamily="18" charset="0"/>
                                <a:ea typeface="微软雅黑" panose="020B0503020204020204" pitchFamily="34" charset="-122"/>
                              </a:rPr>
                              <m:t>𝟏</m:t>
                            </m:r>
                            <m:r>
                              <a:rPr lang="en-US" altLang="zh-CN" sz="2400" b="1" i="1">
                                <a:latin typeface="Cambria Math" panose="02040503050406030204" pitchFamily="18" charset="0"/>
                                <a:ea typeface="微软雅黑" panose="020B0503020204020204" pitchFamily="34" charset="-122"/>
                              </a:rPr>
                              <m:t>−</m:t>
                            </m:r>
                            <m:r>
                              <a:rPr lang="en-US" altLang="zh-CN" sz="2400" b="1" i="1">
                                <a:latin typeface="Cambria Math" panose="02040503050406030204" pitchFamily="18" charset="0"/>
                                <a:ea typeface="微软雅黑" panose="020B0503020204020204" pitchFamily="34" charset="-122"/>
                              </a:rPr>
                              <m:t>𝒂</m:t>
                            </m:r>
                            <m:r>
                              <a:rPr lang="en-US" altLang="zh-CN" sz="2400" b="1" i="1">
                                <a:latin typeface="Cambria Math" panose="02040503050406030204" pitchFamily="18" charset="0"/>
                                <a:ea typeface="微软雅黑" panose="020B0503020204020204" pitchFamily="34" charset="-122"/>
                              </a:rPr>
                              <m:t>∗</m:t>
                            </m:r>
                            <m:f>
                              <m:fPr>
                                <m:ctrlPr>
                                  <a:rPr lang="en-US" altLang="zh-CN" sz="2400" b="1" i="1">
                                    <a:latin typeface="Cambria Math" charset="0"/>
                                    <a:ea typeface="微软雅黑" panose="020B0503020204020204" pitchFamily="34" charset="-122"/>
                                  </a:rPr>
                                </m:ctrlPr>
                              </m:fPr>
                              <m:num>
                                <m:r>
                                  <a:rPr lang="en-US" altLang="zh-CN" sz="2400" b="1" i="1">
                                    <a:latin typeface="Cambria Math" panose="02040503050406030204" pitchFamily="18" charset="0"/>
                                    <a:ea typeface="微软雅黑" panose="020B0503020204020204" pitchFamily="34" charset="-122"/>
                                  </a:rPr>
                                  <m:t>𝒕</m:t>
                                </m:r>
                                <m:r>
                                  <a:rPr lang="en-US" altLang="zh-CN" sz="2400" b="1" i="1" smtClean="0">
                                    <a:latin typeface="Cambria Math" panose="02040503050406030204" pitchFamily="18" charset="0"/>
                                    <a:ea typeface="微软雅黑" panose="020B0503020204020204" pitchFamily="34" charset="-122"/>
                                  </a:rPr>
                                  <m:t>𝟐</m:t>
                                </m:r>
                              </m:num>
                              <m:den>
                                <m:r>
                                  <a:rPr lang="en-US" altLang="zh-CN" sz="2400" b="1" i="1">
                                    <a:latin typeface="Cambria Math" panose="02040503050406030204" pitchFamily="18" charset="0"/>
                                    <a:ea typeface="微软雅黑" panose="020B0503020204020204" pitchFamily="34" charset="-122"/>
                                  </a:rPr>
                                  <m:t>𝟐</m:t>
                                </m:r>
                                <m:r>
                                  <a:rPr lang="en-US" altLang="zh-CN" sz="2400" b="1" i="1">
                                    <a:latin typeface="Cambria Math" panose="02040503050406030204" pitchFamily="18" charset="0"/>
                                    <a:ea typeface="微软雅黑" panose="020B0503020204020204" pitchFamily="34" charset="-122"/>
                                  </a:rPr>
                                  <m:t>𝒕𝒎𝒂𝒙</m:t>
                                </m:r>
                              </m:den>
                            </m:f>
                          </m:e>
                        </m:d>
                      </m:den>
                    </m:f>
                  </m:oMath>
                </a14:m>
                <a:r>
                  <a:rPr lang="en-US" altLang="zh-CN" sz="2400" b="1" dirty="0" smtClean="0"/>
                  <a:t>=</a:t>
                </a:r>
                <a14:m>
                  <m:oMath xmlns:m="http://schemas.openxmlformats.org/officeDocument/2006/math">
                    <m:f>
                      <m:fPr>
                        <m:ctrlPr>
                          <a:rPr lang="en-US" altLang="zh-CN" sz="2400" b="1" i="1">
                            <a:latin typeface="Cambria Math" charset="0"/>
                            <a:ea typeface="微软雅黑" panose="020B0503020204020204" pitchFamily="34" charset="-122"/>
                          </a:rPr>
                        </m:ctrlPr>
                      </m:fPr>
                      <m:num>
                        <m:r>
                          <a:rPr lang="en-US" altLang="zh-CN" sz="2400" b="1" i="1" smtClean="0">
                            <a:latin typeface="Cambria Math" panose="02040503050406030204" pitchFamily="18" charset="0"/>
                            <a:ea typeface="微软雅黑" panose="020B0503020204020204" pitchFamily="34" charset="-122"/>
                          </a:rPr>
                          <m:t>𝒕</m:t>
                        </m:r>
                        <m:r>
                          <a:rPr lang="en-US" altLang="zh-CN" sz="2400" b="1" i="1" smtClean="0">
                            <a:latin typeface="Cambria Math" panose="02040503050406030204" pitchFamily="18" charset="0"/>
                            <a:ea typeface="微软雅黑" panose="020B0503020204020204" pitchFamily="34" charset="-122"/>
                          </a:rPr>
                          <m:t>𝟐</m:t>
                        </m:r>
                      </m:num>
                      <m:den>
                        <m:r>
                          <a:rPr lang="en-US" altLang="zh-CN" sz="2400" b="1" i="1" smtClean="0">
                            <a:latin typeface="Cambria Math" panose="02040503050406030204" pitchFamily="18" charset="0"/>
                            <a:ea typeface="微软雅黑" panose="020B0503020204020204" pitchFamily="34" charset="-122"/>
                          </a:rPr>
                          <m:t>𝒕</m:t>
                        </m:r>
                        <m:r>
                          <a:rPr lang="en-US" altLang="zh-CN" sz="2400" b="1" i="1" smtClean="0">
                            <a:latin typeface="Cambria Math" panose="02040503050406030204" pitchFamily="18" charset="0"/>
                            <a:ea typeface="微软雅黑" panose="020B0503020204020204" pitchFamily="34" charset="-122"/>
                          </a:rPr>
                          <m:t>𝟏</m:t>
                        </m:r>
                      </m:den>
                    </m:f>
                    <m:r>
                      <a:rPr lang="en-US" altLang="zh-CN" sz="2400" b="1" i="1" smtClean="0">
                        <a:latin typeface="Cambria Math" panose="02040503050406030204" pitchFamily="18" charset="0"/>
                        <a:ea typeface="微软雅黑" panose="020B0503020204020204" pitchFamily="34" charset="-122"/>
                      </a:rPr>
                      <m:t>∗</m:t>
                    </m:r>
                    <m:f>
                      <m:fPr>
                        <m:ctrlPr>
                          <a:rPr lang="en-US" altLang="zh-CN" sz="2400" b="1" i="1">
                            <a:latin typeface="Cambria Math" charset="0"/>
                            <a:ea typeface="微软雅黑" panose="020B0503020204020204" pitchFamily="34" charset="-122"/>
                          </a:rPr>
                        </m:ctrlPr>
                      </m:fPr>
                      <m:num>
                        <m:r>
                          <a:rPr lang="en-US" altLang="zh-CN" sz="2400" b="1" i="1" smtClean="0">
                            <a:latin typeface="Cambria Math" panose="02040503050406030204" pitchFamily="18" charset="0"/>
                            <a:ea typeface="微软雅黑" panose="020B0503020204020204" pitchFamily="34" charset="-122"/>
                          </a:rPr>
                          <m:t>𝟐</m:t>
                        </m:r>
                        <m:r>
                          <a:rPr lang="en-US" altLang="zh-CN" sz="2400" b="1" i="1" smtClean="0">
                            <a:latin typeface="Cambria Math" panose="02040503050406030204" pitchFamily="18" charset="0"/>
                            <a:ea typeface="微软雅黑" panose="020B0503020204020204" pitchFamily="34" charset="-122"/>
                          </a:rPr>
                          <m:t>𝒕𝒎𝒂𝒙</m:t>
                        </m:r>
                        <m:r>
                          <a:rPr lang="en-US" altLang="zh-CN" sz="2400" b="1" i="1" smtClean="0">
                            <a:latin typeface="Cambria Math" panose="02040503050406030204" pitchFamily="18" charset="0"/>
                            <a:ea typeface="微软雅黑" panose="020B0503020204020204" pitchFamily="34" charset="-122"/>
                          </a:rPr>
                          <m:t>−</m:t>
                        </m:r>
                        <m:r>
                          <a:rPr lang="en-US" altLang="zh-CN" sz="2400" b="1" i="1" smtClean="0">
                            <a:latin typeface="Cambria Math" panose="02040503050406030204" pitchFamily="18" charset="0"/>
                            <a:ea typeface="微软雅黑" panose="020B0503020204020204" pitchFamily="34" charset="-122"/>
                          </a:rPr>
                          <m:t>𝒂</m:t>
                        </m:r>
                        <m:r>
                          <a:rPr lang="en-US" altLang="zh-CN" sz="2400" b="1" i="1" smtClean="0">
                            <a:latin typeface="Cambria Math" panose="02040503050406030204" pitchFamily="18" charset="0"/>
                            <a:ea typeface="微软雅黑" panose="020B0503020204020204" pitchFamily="34" charset="-122"/>
                          </a:rPr>
                          <m:t>∗</m:t>
                        </m:r>
                        <m:r>
                          <a:rPr lang="en-US" altLang="zh-CN" sz="2400" b="1" i="1" smtClean="0">
                            <a:latin typeface="Cambria Math" panose="02040503050406030204" pitchFamily="18" charset="0"/>
                            <a:ea typeface="微软雅黑" panose="020B0503020204020204" pitchFamily="34" charset="-122"/>
                          </a:rPr>
                          <m:t>𝒕</m:t>
                        </m:r>
                        <m:r>
                          <a:rPr lang="en-US" altLang="zh-CN" sz="2400" b="1" i="1" baseline="-25000" smtClean="0">
                            <a:latin typeface="Cambria Math" panose="02040503050406030204" pitchFamily="18" charset="0"/>
                            <a:ea typeface="微软雅黑" panose="020B0503020204020204" pitchFamily="34" charset="-122"/>
                          </a:rPr>
                          <m:t>𝟏</m:t>
                        </m:r>
                        <m:r>
                          <a:rPr lang="en-US" altLang="zh-CN" sz="2400" b="1" i="1" baseline="-25000">
                            <a:latin typeface="Cambria Math" panose="02040503050406030204" pitchFamily="18" charset="0"/>
                            <a:ea typeface="微软雅黑" panose="020B0503020204020204" pitchFamily="34" charset="-122"/>
                          </a:rPr>
                          <m:t> </m:t>
                        </m:r>
                      </m:num>
                      <m:den>
                        <m:r>
                          <a:rPr lang="en-US" altLang="zh-CN" sz="2400" b="1" i="1">
                            <a:latin typeface="Cambria Math" panose="02040503050406030204" pitchFamily="18" charset="0"/>
                            <a:ea typeface="微软雅黑" panose="020B0503020204020204" pitchFamily="34" charset="-122"/>
                          </a:rPr>
                          <m:t>𝟐</m:t>
                        </m:r>
                        <m:r>
                          <a:rPr lang="en-US" altLang="zh-CN" sz="2400" b="1" i="1">
                            <a:latin typeface="Cambria Math" panose="02040503050406030204" pitchFamily="18" charset="0"/>
                            <a:ea typeface="微软雅黑" panose="020B0503020204020204" pitchFamily="34" charset="-122"/>
                          </a:rPr>
                          <m:t>𝒕𝒎𝒂𝒙</m:t>
                        </m:r>
                        <m:r>
                          <a:rPr lang="en-US" altLang="zh-CN" sz="2400" b="1" i="1">
                            <a:latin typeface="Cambria Math" panose="02040503050406030204" pitchFamily="18" charset="0"/>
                            <a:ea typeface="微软雅黑" panose="020B0503020204020204" pitchFamily="34" charset="-122"/>
                          </a:rPr>
                          <m:t>−</m:t>
                        </m:r>
                        <m:r>
                          <a:rPr lang="en-US" altLang="zh-CN" sz="2400" b="1" i="1">
                            <a:latin typeface="Cambria Math" panose="02040503050406030204" pitchFamily="18" charset="0"/>
                            <a:ea typeface="微软雅黑" panose="020B0503020204020204" pitchFamily="34" charset="-122"/>
                          </a:rPr>
                          <m:t>𝒂</m:t>
                        </m:r>
                        <m:r>
                          <a:rPr lang="en-US" altLang="zh-CN" sz="2400" b="1" i="1">
                            <a:latin typeface="Cambria Math" panose="02040503050406030204" pitchFamily="18" charset="0"/>
                            <a:ea typeface="微软雅黑" panose="020B0503020204020204" pitchFamily="34" charset="-122"/>
                          </a:rPr>
                          <m:t>∗</m:t>
                        </m:r>
                        <m:r>
                          <a:rPr lang="en-US" altLang="zh-CN" sz="2400" b="1" i="1">
                            <a:latin typeface="Cambria Math" panose="02040503050406030204" pitchFamily="18" charset="0"/>
                            <a:ea typeface="微软雅黑" panose="020B0503020204020204" pitchFamily="34" charset="-122"/>
                          </a:rPr>
                          <m:t>𝒕</m:t>
                        </m:r>
                        <m:r>
                          <a:rPr lang="en-US" altLang="zh-CN" sz="2400" b="1" i="1" baseline="-25000" smtClean="0">
                            <a:latin typeface="Cambria Math" panose="02040503050406030204" pitchFamily="18" charset="0"/>
                            <a:ea typeface="微软雅黑" panose="020B0503020204020204" pitchFamily="34" charset="-122"/>
                          </a:rPr>
                          <m:t>𝟐</m:t>
                        </m:r>
                      </m:den>
                    </m:f>
                  </m:oMath>
                </a14:m>
                <a:r>
                  <a:rPr lang="en-US" altLang="zh-CN" sz="2400" b="1" dirty="0" smtClean="0"/>
                  <a:t>*</a:t>
                </a:r>
                <a14:m>
                  <m:oMath xmlns:m="http://schemas.openxmlformats.org/officeDocument/2006/math">
                    <m:f>
                      <m:fPr>
                        <m:ctrlPr>
                          <a:rPr lang="en-US" altLang="zh-CN" sz="2400" b="1" i="1">
                            <a:latin typeface="Cambria Math" charset="0"/>
                            <a:ea typeface="微软雅黑" panose="020B0503020204020204" pitchFamily="34" charset="-122"/>
                          </a:rPr>
                        </m:ctrlPr>
                      </m:fPr>
                      <m:num>
                        <m:r>
                          <a:rPr lang="en-US" altLang="zh-CN" sz="2400" b="1" i="1">
                            <a:latin typeface="Cambria Math" panose="02040503050406030204" pitchFamily="18" charset="0"/>
                            <a:ea typeface="微软雅黑" panose="020B0503020204020204" pitchFamily="34" charset="-122"/>
                          </a:rPr>
                          <m:t>𝒕</m:t>
                        </m:r>
                        <m:r>
                          <a:rPr lang="en-US" altLang="zh-CN" sz="2400" b="1" i="1" baseline="-25000">
                            <a:latin typeface="Cambria Math" panose="02040503050406030204" pitchFamily="18" charset="0"/>
                            <a:ea typeface="微软雅黑" panose="020B0503020204020204" pitchFamily="34" charset="-122"/>
                          </a:rPr>
                          <m:t>𝒎𝒂𝒙</m:t>
                        </m:r>
                        <m:r>
                          <a:rPr lang="en-US" altLang="zh-CN" sz="2400" b="1" i="1">
                            <a:latin typeface="Cambria Math" panose="02040503050406030204" pitchFamily="18" charset="0"/>
                            <a:ea typeface="微软雅黑" panose="020B0503020204020204" pitchFamily="34" charset="-122"/>
                          </a:rPr>
                          <m:t>−</m:t>
                        </m:r>
                        <m:r>
                          <a:rPr lang="en-US" altLang="zh-CN" sz="2400" b="1" i="1">
                            <a:latin typeface="Cambria Math" panose="02040503050406030204" pitchFamily="18" charset="0"/>
                            <a:ea typeface="微软雅黑" panose="020B0503020204020204" pitchFamily="34" charset="-122"/>
                          </a:rPr>
                          <m:t>𝒂</m:t>
                        </m:r>
                        <m:r>
                          <a:rPr lang="en-US" altLang="zh-CN" sz="2400" b="1" i="1">
                            <a:latin typeface="Cambria Math" panose="02040503050406030204" pitchFamily="18" charset="0"/>
                            <a:ea typeface="微软雅黑" panose="020B0503020204020204" pitchFamily="34" charset="-122"/>
                          </a:rPr>
                          <m:t>∗</m:t>
                        </m:r>
                        <m:r>
                          <a:rPr lang="en-US" altLang="zh-CN" sz="2400" b="1" i="1">
                            <a:latin typeface="Cambria Math" panose="02040503050406030204" pitchFamily="18" charset="0"/>
                            <a:ea typeface="微软雅黑" panose="020B0503020204020204" pitchFamily="34" charset="-122"/>
                          </a:rPr>
                          <m:t>𝒕</m:t>
                        </m:r>
                        <m:r>
                          <a:rPr lang="en-US" altLang="zh-CN" sz="2400" b="1" i="1" baseline="-25000" smtClean="0">
                            <a:latin typeface="Cambria Math" panose="02040503050406030204" pitchFamily="18" charset="0"/>
                            <a:ea typeface="微软雅黑" panose="020B0503020204020204" pitchFamily="34" charset="-122"/>
                          </a:rPr>
                          <m:t>𝟏</m:t>
                        </m:r>
                      </m:num>
                      <m:den>
                        <m:r>
                          <a:rPr lang="en-US" altLang="zh-CN" sz="2400" b="1" i="1">
                            <a:latin typeface="Cambria Math" panose="02040503050406030204" pitchFamily="18" charset="0"/>
                            <a:ea typeface="微软雅黑" panose="020B0503020204020204" pitchFamily="34" charset="-122"/>
                          </a:rPr>
                          <m:t>𝒕</m:t>
                        </m:r>
                        <m:r>
                          <a:rPr lang="en-US" altLang="zh-CN" sz="2400" b="1" i="1" baseline="-25000">
                            <a:latin typeface="Cambria Math" panose="02040503050406030204" pitchFamily="18" charset="0"/>
                            <a:ea typeface="微软雅黑" panose="020B0503020204020204" pitchFamily="34" charset="-122"/>
                          </a:rPr>
                          <m:t>𝒎𝒂𝒙</m:t>
                        </m:r>
                        <m:r>
                          <a:rPr lang="en-US" altLang="zh-CN" sz="2400" b="1" i="1">
                            <a:latin typeface="Cambria Math" panose="02040503050406030204" pitchFamily="18" charset="0"/>
                            <a:ea typeface="微软雅黑" panose="020B0503020204020204" pitchFamily="34" charset="-122"/>
                          </a:rPr>
                          <m:t>−</m:t>
                        </m:r>
                        <m:r>
                          <a:rPr lang="en-US" altLang="zh-CN" sz="2400" b="1" i="1">
                            <a:latin typeface="Cambria Math" panose="02040503050406030204" pitchFamily="18" charset="0"/>
                            <a:ea typeface="微软雅黑" panose="020B0503020204020204" pitchFamily="34" charset="-122"/>
                          </a:rPr>
                          <m:t>𝒂</m:t>
                        </m:r>
                        <m:r>
                          <a:rPr lang="en-US" altLang="zh-CN" sz="2400" b="1" i="1">
                            <a:latin typeface="Cambria Math" panose="02040503050406030204" pitchFamily="18" charset="0"/>
                            <a:ea typeface="微软雅黑" panose="020B0503020204020204" pitchFamily="34" charset="-122"/>
                          </a:rPr>
                          <m:t>∗</m:t>
                        </m:r>
                        <m:r>
                          <a:rPr lang="en-US" altLang="zh-CN" sz="2400" b="1" i="1">
                            <a:latin typeface="Cambria Math" panose="02040503050406030204" pitchFamily="18" charset="0"/>
                            <a:ea typeface="微软雅黑" panose="020B0503020204020204" pitchFamily="34" charset="-122"/>
                          </a:rPr>
                          <m:t>𝒕</m:t>
                        </m:r>
                        <m:r>
                          <a:rPr lang="en-US" altLang="zh-CN" sz="2400" b="1" i="1" baseline="-25000" smtClean="0">
                            <a:latin typeface="Cambria Math" panose="02040503050406030204" pitchFamily="18" charset="0"/>
                            <a:ea typeface="微软雅黑" panose="020B0503020204020204" pitchFamily="34" charset="-122"/>
                          </a:rPr>
                          <m:t>𝟐</m:t>
                        </m:r>
                      </m:den>
                    </m:f>
                  </m:oMath>
                </a14:m>
                <a:r>
                  <a:rPr lang="en-US" altLang="zh-CN" sz="2400" b="1" dirty="0" smtClean="0"/>
                  <a:t>  if t&lt;&lt;</a:t>
                </a:r>
                <a:r>
                  <a:rPr lang="en-US" altLang="zh-CN" sz="2400" b="1" dirty="0" err="1" smtClean="0"/>
                  <a:t>tmax</a:t>
                </a:r>
                <a:r>
                  <a:rPr lang="en-US" altLang="zh-CN" sz="2400" b="1" dirty="0" smtClean="0"/>
                  <a:t> then </a:t>
                </a:r>
                <a14:m>
                  <m:oMath xmlns:m="http://schemas.openxmlformats.org/officeDocument/2006/math">
                    <m:f>
                      <m:fPr>
                        <m:ctrlPr>
                          <a:rPr lang="en-US" altLang="zh-CN" sz="2400" b="1" i="1">
                            <a:latin typeface="Cambria Math" charset="0"/>
                            <a:ea typeface="微软雅黑" panose="020B0503020204020204" pitchFamily="34" charset="-122"/>
                          </a:rPr>
                        </m:ctrlPr>
                      </m:fPr>
                      <m:num>
                        <m:r>
                          <a:rPr lang="en-US" altLang="zh-CN" sz="2400" b="1" i="1">
                            <a:latin typeface="Cambria Math" panose="02040503050406030204" pitchFamily="18" charset="0"/>
                            <a:ea typeface="微软雅黑" panose="020B0503020204020204" pitchFamily="34" charset="-122"/>
                          </a:rPr>
                          <m:t>𝒓</m:t>
                        </m:r>
                        <m:r>
                          <a:rPr lang="en-US" altLang="zh-CN" sz="2400" b="1" i="1">
                            <a:latin typeface="Cambria Math" panose="02040503050406030204" pitchFamily="18" charset="0"/>
                            <a:ea typeface="微软雅黑" panose="020B0503020204020204" pitchFamily="34" charset="-122"/>
                          </a:rPr>
                          <m:t>𝟏</m:t>
                        </m:r>
                      </m:num>
                      <m:den>
                        <m:r>
                          <a:rPr lang="en-US" altLang="zh-CN" sz="2400" b="1" i="1">
                            <a:latin typeface="Cambria Math" panose="02040503050406030204" pitchFamily="18" charset="0"/>
                            <a:ea typeface="微软雅黑" panose="020B0503020204020204" pitchFamily="34" charset="-122"/>
                          </a:rPr>
                          <m:t>𝒓</m:t>
                        </m:r>
                        <m:r>
                          <a:rPr lang="en-US" altLang="zh-CN" sz="2400" b="1" i="1">
                            <a:latin typeface="Cambria Math" panose="02040503050406030204" pitchFamily="18" charset="0"/>
                            <a:ea typeface="微软雅黑" panose="020B0503020204020204" pitchFamily="34" charset="-122"/>
                          </a:rPr>
                          <m:t>𝟐</m:t>
                        </m:r>
                      </m:den>
                    </m:f>
                  </m:oMath>
                </a14:m>
                <a:r>
                  <a:rPr lang="en-US" altLang="zh-CN" sz="2400" b="1" dirty="0" smtClean="0"/>
                  <a:t>≈</a:t>
                </a:r>
                <a14:m>
                  <m:oMath xmlns:m="http://schemas.openxmlformats.org/officeDocument/2006/math">
                    <m:f>
                      <m:fPr>
                        <m:ctrlPr>
                          <a:rPr lang="en-US" altLang="zh-CN" sz="2400" b="1" i="1">
                            <a:latin typeface="Cambria Math" charset="0"/>
                            <a:ea typeface="微软雅黑" panose="020B0503020204020204" pitchFamily="34" charset="-122"/>
                          </a:rPr>
                        </m:ctrlPr>
                      </m:fPr>
                      <m:num>
                        <m:r>
                          <a:rPr lang="en-US" altLang="zh-CN" sz="2400" b="1" i="1" smtClean="0">
                            <a:latin typeface="Cambria Math" panose="02040503050406030204" pitchFamily="18" charset="0"/>
                            <a:ea typeface="微软雅黑" panose="020B0503020204020204" pitchFamily="34" charset="-122"/>
                          </a:rPr>
                          <m:t>𝒕</m:t>
                        </m:r>
                        <m:r>
                          <a:rPr lang="en-US" altLang="zh-CN" sz="2400" b="1" i="1" smtClean="0">
                            <a:latin typeface="Cambria Math" panose="02040503050406030204" pitchFamily="18" charset="0"/>
                            <a:ea typeface="微软雅黑" panose="020B0503020204020204" pitchFamily="34" charset="-122"/>
                          </a:rPr>
                          <m:t>𝟐</m:t>
                        </m:r>
                      </m:num>
                      <m:den>
                        <m:r>
                          <a:rPr lang="en-US" altLang="zh-CN" sz="2400" b="1" i="1" smtClean="0">
                            <a:latin typeface="Cambria Math" panose="02040503050406030204" pitchFamily="18" charset="0"/>
                            <a:ea typeface="微软雅黑" panose="020B0503020204020204" pitchFamily="34" charset="-122"/>
                          </a:rPr>
                          <m:t>𝒕</m:t>
                        </m:r>
                        <m:r>
                          <a:rPr lang="en-US" altLang="zh-CN" sz="2400" b="1" i="1" smtClean="0">
                            <a:latin typeface="Cambria Math" panose="02040503050406030204" pitchFamily="18" charset="0"/>
                            <a:ea typeface="微软雅黑" panose="020B0503020204020204" pitchFamily="34" charset="-122"/>
                          </a:rPr>
                          <m:t>𝟏</m:t>
                        </m:r>
                      </m:den>
                    </m:f>
                  </m:oMath>
                </a14:m>
                <a:r>
                  <a:rPr lang="en-US" altLang="zh-CN" b="1" dirty="0" smtClean="0"/>
                  <a:t> </a:t>
                </a:r>
                <a:endParaRPr lang="zh-CN" altLang="en-US" b="1" dirty="0"/>
              </a:p>
            </p:txBody>
          </p:sp>
        </mc:Choice>
        <mc:Fallback xmlns="">
          <p:sp>
            <p:nvSpPr>
              <p:cNvPr id="4" name="文本框 3"/>
              <p:cNvSpPr txBox="1">
                <a:spLocks noRot="1" noChangeAspect="1" noMove="1" noResize="1" noEditPoints="1" noAdjustHandles="1" noChangeArrowheads="1" noChangeShapeType="1" noTextEdit="1"/>
              </p:cNvSpPr>
              <p:nvPr/>
            </p:nvSpPr>
            <p:spPr>
              <a:xfrm>
                <a:off x="502810" y="1690688"/>
                <a:ext cx="11566358" cy="4864537"/>
              </a:xfrm>
              <a:prstGeom prst="rect">
                <a:avLst/>
              </a:prstGeom>
              <a:blipFill rotWithShape="1">
                <a:blip r:embed="rId3"/>
                <a:stretch>
                  <a:fillRect l="-790" t="-1003" r="-26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3412645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latin typeface="微软雅黑" panose="020B0503020204020204" pitchFamily="34" charset="-122"/>
                <a:ea typeface="微软雅黑" panose="020B0503020204020204" pitchFamily="34" charset="-122"/>
              </a:rPr>
              <a:t>LPD-t Simulation Result</a:t>
            </a:r>
            <a:endParaRPr lang="zh-CN" altLang="en-US" dirty="0"/>
          </a:p>
        </p:txBody>
      </p:sp>
      <p:sp>
        <p:nvSpPr>
          <p:cNvPr id="11" name="内容占位符 3"/>
          <p:cNvSpPr>
            <a:spLocks noGrp="1"/>
          </p:cNvSpPr>
          <p:nvPr>
            <p:ph sz="half" idx="2"/>
          </p:nvPr>
        </p:nvSpPr>
        <p:spPr>
          <a:xfrm>
            <a:off x="3979819" y="5941942"/>
            <a:ext cx="5181600" cy="745463"/>
          </a:xfrm>
        </p:spPr>
        <p:txBody>
          <a:bodyPr>
            <a:normAutofit/>
          </a:bodyPr>
          <a:lstStyle/>
          <a:p>
            <a:pPr marL="0" indent="0">
              <a:buNone/>
            </a:pPr>
            <a:r>
              <a:rPr lang="en-US" altLang="zh-CN" sz="3200" dirty="0" smtClean="0">
                <a:latin typeface="微软雅黑" panose="020B0503020204020204" pitchFamily="34" charset="-122"/>
                <a:ea typeface="微软雅黑" panose="020B0503020204020204" pitchFamily="34" charset="-122"/>
              </a:rPr>
              <a:t>t1=5s,t2=10s,t</a:t>
            </a:r>
            <a:r>
              <a:rPr lang="en-US" altLang="zh-CN" sz="3200" baseline="-25000" dirty="0" smtClean="0">
                <a:latin typeface="微软雅黑" panose="020B0503020204020204" pitchFamily="34" charset="-122"/>
                <a:ea typeface="微软雅黑" panose="020B0503020204020204" pitchFamily="34" charset="-122"/>
              </a:rPr>
              <a:t>max</a:t>
            </a:r>
            <a:r>
              <a:rPr lang="en-US" altLang="zh-CN" sz="3200" dirty="0" smtClean="0">
                <a:latin typeface="微软雅黑" panose="020B0503020204020204" pitchFamily="34" charset="-122"/>
                <a:ea typeface="微软雅黑" panose="020B0503020204020204" pitchFamily="34" charset="-122"/>
              </a:rPr>
              <a:t>=50s</a:t>
            </a:r>
            <a:endParaRPr lang="zh-CN" altLang="en-US" sz="3200" dirty="0">
              <a:latin typeface="微软雅黑" panose="020B0503020204020204" pitchFamily="34" charset="-122"/>
              <a:ea typeface="微软雅黑" panose="020B0503020204020204" pitchFamily="34" charset="-122"/>
            </a:endParaRPr>
          </a:p>
        </p:txBody>
      </p:sp>
      <p:pic>
        <p:nvPicPr>
          <p:cNvPr id="12" name="图片 11"/>
          <p:cNvPicPr>
            <a:picLocks noChangeAspect="1"/>
          </p:cNvPicPr>
          <p:nvPr/>
        </p:nvPicPr>
        <p:blipFill>
          <a:blip r:embed="rId2"/>
          <a:stretch>
            <a:fillRect/>
          </a:stretch>
        </p:blipFill>
        <p:spPr>
          <a:xfrm>
            <a:off x="1004608" y="1303920"/>
            <a:ext cx="10555046" cy="4489554"/>
          </a:xfrm>
          <a:prstGeom prst="rect">
            <a:avLst/>
          </a:prstGeom>
        </p:spPr>
      </p:pic>
    </p:spTree>
    <p:extLst>
      <p:ext uri="{BB962C8B-B14F-4D97-AF65-F5344CB8AC3E}">
        <p14:creationId xmlns:p14="http://schemas.microsoft.com/office/powerpoint/2010/main" val="249687864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vert="horz" lIns="91440" tIns="45720" rIns="91440" bIns="45720" rtlCol="0" anchor="ctr">
            <a:normAutofit/>
          </a:bodyPr>
          <a:lstStyle/>
          <a:p>
            <a:r>
              <a:rPr lang="en-US" altLang="zh-CN" dirty="0" smtClean="0">
                <a:latin typeface="微软雅黑" panose="020B0503020204020204" pitchFamily="34" charset="-122"/>
                <a:ea typeface="微软雅黑" panose="020B0503020204020204" pitchFamily="34" charset="-122"/>
              </a:rPr>
              <a:t>This is a General Principle</a:t>
            </a:r>
            <a:endParaRPr lang="zh-CN" altLang="en-US" dirty="0">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5" name="内容占位符 3"/>
              <p:cNvSpPr txBox="1">
                <a:spLocks/>
              </p:cNvSpPr>
              <p:nvPr/>
            </p:nvSpPr>
            <p:spPr>
              <a:xfrm>
                <a:off x="668725" y="1852729"/>
                <a:ext cx="10931872"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1"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1"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1"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1"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14:m>
                  <m:oMath xmlns:m="http://schemas.openxmlformats.org/officeDocument/2006/math">
                    <m:r>
                      <m:rPr>
                        <m:nor/>
                      </m:rPr>
                      <a:rPr lang="en-US" altLang="zh-CN" sz="3200" dirty="0" smtClean="0">
                        <a:latin typeface="微软雅黑" panose="020B0503020204020204" pitchFamily="34" charset="-122"/>
                        <a:ea typeface="微软雅黑" panose="020B0503020204020204" pitchFamily="34" charset="-122"/>
                      </a:rPr>
                      <m:t>LPD</m:t>
                    </m:r>
                    <m:r>
                      <m:rPr>
                        <m:nor/>
                      </m:rPr>
                      <a:rPr lang="en-US" altLang="zh-CN" sz="3200" dirty="0" smtClean="0">
                        <a:latin typeface="微软雅黑" panose="020B0503020204020204" pitchFamily="34" charset="-122"/>
                        <a:ea typeface="微软雅黑" panose="020B0503020204020204" pitchFamily="34" charset="-122"/>
                      </a:rPr>
                      <m:t>−</m:t>
                    </m:r>
                    <m:r>
                      <m:rPr>
                        <m:nor/>
                      </m:rPr>
                      <a:rPr lang="en-US" altLang="zh-CN" sz="3200" dirty="0" smtClean="0">
                        <a:latin typeface="微软雅黑" panose="020B0503020204020204" pitchFamily="34" charset="-122"/>
                        <a:ea typeface="微软雅黑" panose="020B0503020204020204" pitchFamily="34" charset="-122"/>
                      </a:rPr>
                      <m:t>e</m:t>
                    </m:r>
                    <m:r>
                      <a:rPr lang="en-US" altLang="zh-CN" sz="3200" b="1" i="1" smtClean="0">
                        <a:latin typeface="Cambria Math"/>
                        <a:ea typeface="微软雅黑" panose="020B0503020204020204" pitchFamily="34" charset="-122"/>
                      </a:rPr>
                      <m:t>: </m:t>
                    </m:r>
                    <m:r>
                      <a:rPr lang="en-US" altLang="zh-CN" sz="3200" i="1" smtClean="0">
                        <a:latin typeface="Cambria Math" panose="02040503050406030204" pitchFamily="18" charset="0"/>
                        <a:ea typeface="微软雅黑" panose="020B0503020204020204" pitchFamily="34" charset="-122"/>
                      </a:rPr>
                      <m:t>𝒇</m:t>
                    </m:r>
                    <m:r>
                      <a:rPr lang="en-US" altLang="zh-CN" sz="3200" i="1" smtClean="0">
                        <a:latin typeface="Cambria Math" panose="02040503050406030204" pitchFamily="18" charset="0"/>
                        <a:ea typeface="微软雅黑" panose="020B0503020204020204" pitchFamily="34" charset="-122"/>
                      </a:rPr>
                      <m:t>=</m:t>
                    </m:r>
                    <m:r>
                      <a:rPr lang="el-GR" altLang="zh-CN" sz="3200" i="1">
                        <a:latin typeface="Cambria Math" panose="02040503050406030204" pitchFamily="18" charset="0"/>
                        <a:ea typeface="微软雅黑" panose="020B0503020204020204" pitchFamily="34" charset="-122"/>
                      </a:rPr>
                      <m:t>𝜶</m:t>
                    </m:r>
                    <m:r>
                      <a:rPr lang="en-US" altLang="zh-CN" sz="3200" i="1" smtClean="0">
                        <a:latin typeface="Cambria Math" panose="02040503050406030204" pitchFamily="18" charset="0"/>
                        <a:ea typeface="微软雅黑" panose="020B0503020204020204" pitchFamily="34" charset="-122"/>
                      </a:rPr>
                      <m:t>∗</m:t>
                    </m:r>
                    <m:d>
                      <m:dPr>
                        <m:ctrlPr>
                          <a:rPr lang="en-US" altLang="zh-CN" sz="3200" i="1" smtClean="0">
                            <a:latin typeface="Cambria Math" charset="0"/>
                            <a:ea typeface="微软雅黑" panose="020B0503020204020204" pitchFamily="34" charset="-122"/>
                          </a:rPr>
                        </m:ctrlPr>
                      </m:dPr>
                      <m:e>
                        <m:f>
                          <m:fPr>
                            <m:ctrlPr>
                              <a:rPr lang="en-US" altLang="zh-CN" sz="3200" i="1" smtClean="0">
                                <a:latin typeface="Cambria Math" charset="0"/>
                                <a:ea typeface="微软雅黑" panose="020B0503020204020204" pitchFamily="34" charset="-122"/>
                              </a:rPr>
                            </m:ctrlPr>
                          </m:fPr>
                          <m:num>
                            <m:r>
                              <a:rPr lang="en-US" altLang="zh-CN" sz="3200" i="1" smtClean="0">
                                <a:latin typeface="Cambria Math" panose="02040503050406030204" pitchFamily="18" charset="0"/>
                                <a:ea typeface="微软雅黑" panose="020B0503020204020204" pitchFamily="34" charset="-122"/>
                              </a:rPr>
                              <m:t>𝒕</m:t>
                            </m:r>
                          </m:num>
                          <m:den>
                            <m:r>
                              <a:rPr lang="en-US" altLang="zh-CN" sz="3200" i="1" smtClean="0">
                                <a:latin typeface="Cambria Math" panose="02040503050406030204" pitchFamily="18" charset="0"/>
                                <a:ea typeface="微软雅黑" panose="020B0503020204020204" pitchFamily="34" charset="-122"/>
                              </a:rPr>
                              <m:t>𝒕</m:t>
                            </m:r>
                            <m:r>
                              <a:rPr lang="en-US" altLang="zh-CN" sz="3200" i="1" baseline="-25000" smtClean="0">
                                <a:latin typeface="Cambria Math" panose="02040503050406030204" pitchFamily="18" charset="0"/>
                                <a:ea typeface="微软雅黑" panose="020B0503020204020204" pitchFamily="34" charset="-122"/>
                              </a:rPr>
                              <m:t>𝒎𝒂𝒙</m:t>
                            </m:r>
                          </m:den>
                        </m:f>
                      </m:e>
                    </m:d>
                    <m:r>
                      <a:rPr lang="en-US" altLang="zh-CN" sz="3200" i="1">
                        <a:latin typeface="Cambria Math" panose="02040503050406030204" pitchFamily="18" charset="0"/>
                        <a:ea typeface="微软雅黑" panose="020B0503020204020204" pitchFamily="34" charset="-122"/>
                      </a:rPr>
                      <m:t>∗</m:t>
                    </m:r>
                    <m:d>
                      <m:dPr>
                        <m:ctrlPr>
                          <a:rPr lang="en-US" altLang="zh-CN" sz="3200" i="1">
                            <a:latin typeface="Cambria Math" charset="0"/>
                            <a:ea typeface="微软雅黑" panose="020B0503020204020204" pitchFamily="34" charset="-122"/>
                          </a:rPr>
                        </m:ctrlPr>
                      </m:dPr>
                      <m:e>
                        <m:f>
                          <m:fPr>
                            <m:ctrlPr>
                              <a:rPr lang="en-US" altLang="zh-CN" sz="3200" i="1">
                                <a:latin typeface="Cambria Math" charset="0"/>
                                <a:ea typeface="微软雅黑" panose="020B0503020204020204" pitchFamily="34" charset="-122"/>
                              </a:rPr>
                            </m:ctrlPr>
                          </m:fPr>
                          <m:num>
                            <m:r>
                              <a:rPr lang="en-US" altLang="zh-CN" sz="3200" b="1" i="1" smtClean="0">
                                <a:latin typeface="Cambria Math"/>
                                <a:ea typeface="微软雅黑" panose="020B0503020204020204" pitchFamily="34" charset="-122"/>
                              </a:rPr>
                              <m:t>𝒔</m:t>
                            </m:r>
                          </m:num>
                          <m:den>
                            <m:r>
                              <a:rPr lang="en-US" altLang="zh-CN" sz="3200" b="1" i="1" smtClean="0">
                                <a:latin typeface="Cambria Math"/>
                                <a:ea typeface="微软雅黑" panose="020B0503020204020204" pitchFamily="34" charset="-122"/>
                              </a:rPr>
                              <m:t>𝒔</m:t>
                            </m:r>
                            <m:r>
                              <a:rPr lang="en-US" altLang="zh-CN" sz="3200" i="1" baseline="-25000">
                                <a:latin typeface="Cambria Math" panose="02040503050406030204" pitchFamily="18" charset="0"/>
                                <a:ea typeface="微软雅黑" panose="020B0503020204020204" pitchFamily="34" charset="-122"/>
                              </a:rPr>
                              <m:t>𝒎𝒂𝒙</m:t>
                            </m:r>
                          </m:den>
                        </m:f>
                      </m:e>
                    </m:d>
                  </m:oMath>
                </a14:m>
                <a:r>
                  <a:rPr lang="en-US" altLang="zh-CN" sz="3200" dirty="0" smtClean="0">
                    <a:latin typeface="微软雅黑" panose="020B0503020204020204" pitchFamily="34" charset="-122"/>
                    <a:ea typeface="微软雅黑" panose="020B0503020204020204" pitchFamily="34" charset="-122"/>
                  </a:rPr>
                  <a:t> where </a:t>
                </a:r>
                <a:r>
                  <a:rPr lang="en-US" altLang="zh-CN" sz="3200" i="1" dirty="0" smtClean="0">
                    <a:latin typeface="微软雅黑" panose="020B0503020204020204" pitchFamily="34" charset="-122"/>
                    <a:ea typeface="微软雅黑" panose="020B0503020204020204" pitchFamily="34" charset="-122"/>
                  </a:rPr>
                  <a:t>s</a:t>
                </a:r>
                <a:r>
                  <a:rPr lang="en-US" altLang="zh-CN" sz="3200" dirty="0" smtClean="0">
                    <a:latin typeface="微软雅黑" panose="020B0503020204020204" pitchFamily="34" charset="-122"/>
                    <a:ea typeface="微软雅黑" panose="020B0503020204020204" pitchFamily="34" charset="-122"/>
                  </a:rPr>
                  <a:t> is the flow size</a:t>
                </a:r>
              </a:p>
              <a:p>
                <a:pPr marL="0" indent="0">
                  <a:buNone/>
                </a:pPr>
                <a:endParaRPr lang="en-US" altLang="zh-CN" sz="3200" dirty="0">
                  <a:latin typeface="微软雅黑" panose="020B0503020204020204" pitchFamily="34" charset="-122"/>
                  <a:ea typeface="微软雅黑" panose="020B0503020204020204" pitchFamily="34" charset="-122"/>
                </a:endParaRPr>
              </a:p>
              <a:p>
                <a:pPr marL="0" indent="0">
                  <a:buNone/>
                </a:pPr>
                <a:r>
                  <a:rPr lang="en-US" altLang="zh-CN" sz="3200" dirty="0" smtClean="0">
                    <a:latin typeface="微软雅黑" panose="020B0503020204020204" pitchFamily="34" charset="-122"/>
                    <a:ea typeface="微软雅黑" panose="020B0503020204020204" pitchFamily="34" charset="-122"/>
                  </a:rPr>
                  <a:t>There are other factors, and other forms</a:t>
                </a:r>
              </a:p>
            </p:txBody>
          </p:sp>
        </mc:Choice>
        <mc:Fallback xmlns="">
          <p:sp>
            <p:nvSpPr>
              <p:cNvPr id="5" name="内容占位符 3"/>
              <p:cNvSpPr txBox="1">
                <a:spLocks noRot="1" noChangeAspect="1" noMove="1" noResize="1" noEditPoints="1" noAdjustHandles="1" noChangeArrowheads="1" noChangeShapeType="1" noTextEdit="1"/>
              </p:cNvSpPr>
              <p:nvPr/>
            </p:nvSpPr>
            <p:spPr>
              <a:xfrm>
                <a:off x="668725" y="1852729"/>
                <a:ext cx="10931872" cy="4351338"/>
              </a:xfrm>
              <a:prstGeom prst="rect">
                <a:avLst/>
              </a:prstGeom>
              <a:blipFill rotWithShape="1">
                <a:blip r:embed="rId2"/>
                <a:stretch>
                  <a:fillRect l="-1450" t="-28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01862867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smtClean="0">
                <a:latin typeface="微软雅黑" panose="020B0503020204020204" pitchFamily="34" charset="-122"/>
                <a:ea typeface="微软雅黑" panose="020B0503020204020204" pitchFamily="34" charset="-122"/>
              </a:rPr>
              <a:t>Contents</a:t>
            </a:r>
            <a:endParaRPr lang="zh-CN" altLang="en-US" b="1" dirty="0">
              <a:latin typeface="微软雅黑" panose="020B0503020204020204" pitchFamily="34" charset="-122"/>
              <a:ea typeface="微软雅黑" panose="020B0503020204020204" pitchFamily="34" charset="-122"/>
            </a:endParaRPr>
          </a:p>
        </p:txBody>
      </p:sp>
      <p:sp>
        <p:nvSpPr>
          <p:cNvPr id="3" name="内容占位符 2"/>
          <p:cNvSpPr>
            <a:spLocks noGrp="1"/>
          </p:cNvSpPr>
          <p:nvPr>
            <p:ph idx="1"/>
          </p:nvPr>
        </p:nvSpPr>
        <p:spPr>
          <a:xfrm>
            <a:off x="838200" y="1690688"/>
            <a:ext cx="10515600" cy="4351338"/>
          </a:xfrm>
        </p:spPr>
        <p:txBody>
          <a:bodyPr>
            <a:normAutofit/>
          </a:bodyPr>
          <a:lstStyle/>
          <a:p>
            <a:r>
              <a:rPr lang="en-US" altLang="zh-CN" sz="3600" b="1" dirty="0" smtClean="0">
                <a:latin typeface="微软雅黑" panose="020B0503020204020204" pitchFamily="34" charset="-122"/>
                <a:ea typeface="微软雅黑" panose="020B0503020204020204" pitchFamily="34" charset="-122"/>
              </a:rPr>
              <a:t>Background</a:t>
            </a:r>
          </a:p>
          <a:p>
            <a:endParaRPr lang="en-US" altLang="zh-CN" sz="3600" b="1" dirty="0" smtClean="0">
              <a:latin typeface="微软雅黑" panose="020B0503020204020204" pitchFamily="34" charset="-122"/>
              <a:ea typeface="微软雅黑" panose="020B0503020204020204" pitchFamily="34" charset="-122"/>
            </a:endParaRPr>
          </a:p>
          <a:p>
            <a:r>
              <a:rPr lang="en-US" altLang="zh-CN" sz="3600" b="1" dirty="0" smtClean="0">
                <a:latin typeface="微软雅黑" panose="020B0503020204020204" pitchFamily="34" charset="-122"/>
                <a:ea typeface="微软雅黑" panose="020B0503020204020204" pitchFamily="34" charset="-122"/>
              </a:rPr>
              <a:t>Motivation</a:t>
            </a:r>
          </a:p>
          <a:p>
            <a:endParaRPr lang="en-US" altLang="zh-CN" sz="3600" b="1" dirty="0" smtClean="0">
              <a:latin typeface="微软雅黑" panose="020B0503020204020204" pitchFamily="34" charset="-122"/>
              <a:ea typeface="微软雅黑" panose="020B0503020204020204" pitchFamily="34" charset="-122"/>
            </a:endParaRPr>
          </a:p>
          <a:p>
            <a:r>
              <a:rPr lang="en-US" altLang="zh-CN" sz="3600" b="1" dirty="0" smtClean="0">
                <a:latin typeface="微软雅黑" panose="020B0503020204020204" pitchFamily="34" charset="-122"/>
                <a:ea typeface="微软雅黑" panose="020B0503020204020204" pitchFamily="34" charset="-122"/>
              </a:rPr>
              <a:t>Algorithms</a:t>
            </a:r>
            <a:br>
              <a:rPr lang="en-US" altLang="zh-CN" sz="3600" b="1" dirty="0" smtClean="0">
                <a:latin typeface="微软雅黑" panose="020B0503020204020204" pitchFamily="34" charset="-122"/>
                <a:ea typeface="微软雅黑" panose="020B0503020204020204" pitchFamily="34" charset="-122"/>
              </a:rPr>
            </a:br>
            <a:endParaRPr lang="en-US" altLang="zh-CN" sz="3600" b="1" dirty="0" smtClean="0">
              <a:latin typeface="微软雅黑" panose="020B0503020204020204" pitchFamily="34" charset="-122"/>
              <a:ea typeface="微软雅黑" panose="020B0503020204020204" pitchFamily="34" charset="-122"/>
            </a:endParaRPr>
          </a:p>
          <a:p>
            <a:r>
              <a:rPr lang="en-US" altLang="zh-CN" sz="3600" b="1" dirty="0" smtClean="0">
                <a:latin typeface="微软雅黑" panose="020B0503020204020204" pitchFamily="34" charset="-122"/>
                <a:ea typeface="微软雅黑" panose="020B0503020204020204" pitchFamily="34" charset="-122"/>
              </a:rPr>
              <a:t>Evaluation</a:t>
            </a:r>
            <a:endParaRPr lang="zh-CN" altLang="en-US" sz="36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01377522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4000" b="1" dirty="0">
                <a:latin typeface="微软雅黑" panose="020B0503020204020204" pitchFamily="34" charset="-122"/>
                <a:ea typeface="微软雅黑" panose="020B0503020204020204" pitchFamily="34" charset="-122"/>
              </a:rPr>
              <a:t>Evaluation </a:t>
            </a:r>
            <a:r>
              <a:rPr lang="en-US" altLang="zh-CN" sz="4000" b="1" dirty="0" smtClean="0">
                <a:latin typeface="微软雅黑" panose="020B0503020204020204" pitchFamily="34" charset="-122"/>
                <a:ea typeface="微软雅黑" panose="020B0503020204020204" pitchFamily="34" charset="-122"/>
              </a:rPr>
              <a:t>– </a:t>
            </a:r>
            <a:br>
              <a:rPr lang="en-US" altLang="zh-CN" sz="4000" b="1" dirty="0" smtClean="0">
                <a:latin typeface="微软雅黑" panose="020B0503020204020204" pitchFamily="34" charset="-122"/>
                <a:ea typeface="微软雅黑" panose="020B0503020204020204" pitchFamily="34" charset="-122"/>
              </a:rPr>
            </a:br>
            <a:r>
              <a:rPr lang="en-US" altLang="zh-CN" sz="4000" b="1" dirty="0" smtClean="0">
                <a:latin typeface="微软雅黑" panose="020B0503020204020204" pitchFamily="34" charset="-122"/>
                <a:ea typeface="微软雅黑" panose="020B0503020204020204" pitchFamily="34" charset="-122"/>
              </a:rPr>
              <a:t>Revisiting </a:t>
            </a:r>
            <a:r>
              <a:rPr lang="en-US" altLang="zh-CN" sz="4000" b="1" dirty="0">
                <a:latin typeface="微软雅黑" panose="020B0503020204020204" pitchFamily="34" charset="-122"/>
                <a:ea typeface="微软雅黑" panose="020B0503020204020204" pitchFamily="34" charset="-122"/>
              </a:rPr>
              <a:t>the Motivating </a:t>
            </a:r>
            <a:r>
              <a:rPr lang="en-US" altLang="zh-CN" sz="4000" b="1" dirty="0" smtClean="0">
                <a:latin typeface="微软雅黑" panose="020B0503020204020204" pitchFamily="34" charset="-122"/>
                <a:ea typeface="微软雅黑" panose="020B0503020204020204" pitchFamily="34" charset="-122"/>
              </a:rPr>
              <a:t>Example</a:t>
            </a:r>
            <a:endParaRPr lang="zh-CN" altLang="en-US" sz="4000" b="1" dirty="0">
              <a:latin typeface="微软雅黑" panose="020B0503020204020204" pitchFamily="34" charset="-122"/>
              <a:ea typeface="微软雅黑" panose="020B0503020204020204" pitchFamily="34" charset="-122"/>
            </a:endParaRPr>
          </a:p>
        </p:txBody>
      </p:sp>
      <p:sp>
        <p:nvSpPr>
          <p:cNvPr id="3" name="内容占位符 2"/>
          <p:cNvSpPr>
            <a:spLocks noGrp="1"/>
          </p:cNvSpPr>
          <p:nvPr>
            <p:ph idx="1"/>
          </p:nvPr>
        </p:nvSpPr>
        <p:spPr/>
        <p:txBody>
          <a:bodyPr/>
          <a:lstStyle/>
          <a:p>
            <a:r>
              <a:rPr lang="en-US" altLang="zh-CN" b="1" dirty="0" smtClean="0">
                <a:latin typeface="微软雅黑" panose="020B0503020204020204" pitchFamily="34" charset="-122"/>
                <a:ea typeface="微软雅黑" panose="020B0503020204020204" pitchFamily="34" charset="-122"/>
              </a:rPr>
              <a:t>D2TCP where d=T/D</a:t>
            </a:r>
            <a:endParaRPr lang="en-US" altLang="zh-CN" b="1" dirty="0">
              <a:latin typeface="微软雅黑" panose="020B0503020204020204" pitchFamily="34" charset="-122"/>
              <a:ea typeface="微软雅黑" panose="020B0503020204020204" pitchFamily="34" charset="-122"/>
            </a:endParaRPr>
          </a:p>
          <a:p>
            <a:pPr lvl="1"/>
            <a:endParaRPr lang="en-US" altLang="zh-CN" b="1" dirty="0" smtClean="0">
              <a:latin typeface="微软雅黑" panose="020B0503020204020204" pitchFamily="34" charset="-122"/>
              <a:ea typeface="微软雅黑" panose="020B0503020204020204" pitchFamily="34" charset="-122"/>
            </a:endParaRPr>
          </a:p>
          <a:p>
            <a:pPr lvl="1"/>
            <a:r>
              <a:rPr lang="en-US" altLang="zh-CN" b="1" dirty="0" err="1" smtClean="0">
                <a:latin typeface="微软雅黑" panose="020B0503020204020204" pitchFamily="34" charset="-122"/>
                <a:ea typeface="微软雅黑" panose="020B0503020204020204" pitchFamily="34" charset="-122"/>
              </a:rPr>
              <a:t>cwnd</a:t>
            </a:r>
            <a:r>
              <a:rPr lang="en-US" altLang="zh-CN" b="1" dirty="0" smtClean="0">
                <a:latin typeface="微软雅黑" panose="020B0503020204020204" pitchFamily="34" charset="-122"/>
                <a:ea typeface="微软雅黑" panose="020B0503020204020204" pitchFamily="34" charset="-122"/>
              </a:rPr>
              <a:t>(flow1</a:t>
            </a:r>
            <a:r>
              <a:rPr lang="en-US" altLang="zh-CN" b="1" dirty="0">
                <a:latin typeface="微软雅黑" panose="020B0503020204020204" pitchFamily="34" charset="-122"/>
                <a:ea typeface="微软雅黑" panose="020B0503020204020204" pitchFamily="34" charset="-122"/>
              </a:rPr>
              <a:t>) </a:t>
            </a:r>
            <a:r>
              <a:rPr lang="en-US" altLang="zh-CN" b="1" dirty="0" smtClean="0">
                <a:latin typeface="微软雅黑" panose="020B0503020204020204" pitchFamily="34" charset="-122"/>
                <a:ea typeface="微软雅黑" panose="020B0503020204020204" pitchFamily="34" charset="-122"/>
              </a:rPr>
              <a:t>≈ </a:t>
            </a:r>
            <a:r>
              <a:rPr lang="en-US" altLang="zh-CN" b="1" dirty="0" err="1" smtClean="0">
                <a:latin typeface="微软雅黑" panose="020B0503020204020204" pitchFamily="34" charset="-122"/>
                <a:ea typeface="微软雅黑" panose="020B0503020204020204" pitchFamily="34" charset="-122"/>
              </a:rPr>
              <a:t>cwnd</a:t>
            </a:r>
            <a:r>
              <a:rPr lang="en-US" altLang="zh-CN" b="1" dirty="0" smtClean="0">
                <a:latin typeface="微软雅黑" panose="020B0503020204020204" pitchFamily="34" charset="-122"/>
                <a:ea typeface="微软雅黑" panose="020B0503020204020204" pitchFamily="34" charset="-122"/>
              </a:rPr>
              <a:t>(flow4</a:t>
            </a:r>
            <a:r>
              <a:rPr lang="en-US" altLang="zh-CN" b="1" dirty="0">
                <a:latin typeface="微软雅黑" panose="020B0503020204020204" pitchFamily="34" charset="-122"/>
                <a:ea typeface="微软雅黑" panose="020B0503020204020204" pitchFamily="34" charset="-122"/>
              </a:rPr>
              <a:t>)   </a:t>
            </a:r>
            <a:r>
              <a:rPr lang="en-US" altLang="zh-CN" b="1" dirty="0" smtClean="0">
                <a:latin typeface="微软雅黑" panose="020B0503020204020204" pitchFamily="34" charset="-122"/>
                <a:ea typeface="微软雅黑" panose="020B0503020204020204" pitchFamily="34" charset="-122"/>
              </a:rPr>
              <a:t> </a:t>
            </a:r>
          </a:p>
          <a:p>
            <a:pPr lvl="1"/>
            <a:r>
              <a:rPr lang="en-US" altLang="zh-CN" b="1" dirty="0" smtClean="0">
                <a:latin typeface="微软雅黑" panose="020B0503020204020204" pitchFamily="34" charset="-122"/>
                <a:ea typeface="微软雅黑" panose="020B0503020204020204" pitchFamily="34" charset="-122"/>
              </a:rPr>
              <a:t>rate(flow1</a:t>
            </a:r>
            <a:r>
              <a:rPr lang="en-US" altLang="zh-CN" b="1" dirty="0">
                <a:latin typeface="微软雅黑" panose="020B0503020204020204" pitchFamily="34" charset="-122"/>
                <a:ea typeface="微软雅黑" panose="020B0503020204020204" pitchFamily="34" charset="-122"/>
              </a:rPr>
              <a:t>) ≈ </a:t>
            </a:r>
            <a:r>
              <a:rPr lang="en-US" altLang="zh-CN" b="1" dirty="0" smtClean="0">
                <a:latin typeface="微软雅黑" panose="020B0503020204020204" pitchFamily="34" charset="-122"/>
                <a:ea typeface="微软雅黑" panose="020B0503020204020204" pitchFamily="34" charset="-122"/>
              </a:rPr>
              <a:t>rate(flow4</a:t>
            </a:r>
            <a:r>
              <a:rPr lang="en-US" altLang="zh-CN" b="1" dirty="0">
                <a:latin typeface="微软雅黑" panose="020B0503020204020204" pitchFamily="34" charset="-122"/>
                <a:ea typeface="微软雅黑" panose="020B0503020204020204" pitchFamily="34" charset="-122"/>
              </a:rPr>
              <a:t>)</a:t>
            </a:r>
          </a:p>
          <a:p>
            <a:endParaRPr lang="zh-CN" altLang="en-US" b="1" dirty="0">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2"/>
          <a:stretch>
            <a:fillRect/>
          </a:stretch>
        </p:blipFill>
        <p:spPr>
          <a:xfrm>
            <a:off x="231050" y="3768925"/>
            <a:ext cx="11797173" cy="2613625"/>
          </a:xfrm>
          <a:prstGeom prst="rect">
            <a:avLst/>
          </a:prstGeom>
        </p:spPr>
      </p:pic>
    </p:spTree>
    <p:extLst>
      <p:ext uri="{BB962C8B-B14F-4D97-AF65-F5344CB8AC3E}">
        <p14:creationId xmlns:p14="http://schemas.microsoft.com/office/powerpoint/2010/main" val="329297886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smtClean="0">
                <a:latin typeface="微软雅黑" panose="020B0503020204020204" pitchFamily="34" charset="-122"/>
                <a:ea typeface="微软雅黑" panose="020B0503020204020204" pitchFamily="34" charset="-122"/>
              </a:rPr>
              <a:t>Contents</a:t>
            </a:r>
            <a:endParaRPr lang="zh-CN" altLang="en-US" b="1" dirty="0">
              <a:latin typeface="微软雅黑" panose="020B0503020204020204" pitchFamily="34" charset="-122"/>
              <a:ea typeface="微软雅黑" panose="020B0503020204020204" pitchFamily="34" charset="-122"/>
            </a:endParaRPr>
          </a:p>
        </p:txBody>
      </p:sp>
      <p:sp>
        <p:nvSpPr>
          <p:cNvPr id="3" name="内容占位符 2"/>
          <p:cNvSpPr>
            <a:spLocks noGrp="1"/>
          </p:cNvSpPr>
          <p:nvPr>
            <p:ph idx="1"/>
          </p:nvPr>
        </p:nvSpPr>
        <p:spPr/>
        <p:txBody>
          <a:bodyPr>
            <a:normAutofit/>
          </a:bodyPr>
          <a:lstStyle/>
          <a:p>
            <a:r>
              <a:rPr lang="en-US" altLang="zh-CN" sz="3600" b="1" dirty="0" smtClean="0">
                <a:latin typeface="微软雅黑" panose="020B0503020204020204" pitchFamily="34" charset="-122"/>
                <a:ea typeface="微软雅黑" panose="020B0503020204020204" pitchFamily="34" charset="-122"/>
              </a:rPr>
              <a:t>Background</a:t>
            </a:r>
          </a:p>
          <a:p>
            <a:endParaRPr lang="en-US" altLang="zh-CN" sz="3600" b="1" dirty="0" smtClean="0">
              <a:latin typeface="微软雅黑" panose="020B0503020204020204" pitchFamily="34" charset="-122"/>
              <a:ea typeface="微软雅黑" panose="020B0503020204020204" pitchFamily="34" charset="-122"/>
            </a:endParaRPr>
          </a:p>
          <a:p>
            <a:r>
              <a:rPr lang="en-US" altLang="zh-CN" sz="3600" b="1" dirty="0" smtClean="0">
                <a:latin typeface="微软雅黑" panose="020B0503020204020204" pitchFamily="34" charset="-122"/>
                <a:ea typeface="微软雅黑" panose="020B0503020204020204" pitchFamily="34" charset="-122"/>
              </a:rPr>
              <a:t>Motivation</a:t>
            </a:r>
          </a:p>
          <a:p>
            <a:endParaRPr lang="en-US" altLang="zh-CN" sz="3600" b="1" dirty="0" smtClean="0">
              <a:latin typeface="微软雅黑" panose="020B0503020204020204" pitchFamily="34" charset="-122"/>
              <a:ea typeface="微软雅黑" panose="020B0503020204020204" pitchFamily="34" charset="-122"/>
            </a:endParaRPr>
          </a:p>
          <a:p>
            <a:r>
              <a:rPr lang="en-US" altLang="zh-CN" sz="3600" b="1" dirty="0" smtClean="0">
                <a:latin typeface="微软雅黑" panose="020B0503020204020204" pitchFamily="34" charset="-122"/>
                <a:ea typeface="微软雅黑" panose="020B0503020204020204" pitchFamily="34" charset="-122"/>
              </a:rPr>
              <a:t>Algorithms</a:t>
            </a:r>
            <a:br>
              <a:rPr lang="en-US" altLang="zh-CN" sz="3600" b="1" dirty="0" smtClean="0">
                <a:latin typeface="微软雅黑" panose="020B0503020204020204" pitchFamily="34" charset="-122"/>
                <a:ea typeface="微软雅黑" panose="020B0503020204020204" pitchFamily="34" charset="-122"/>
              </a:rPr>
            </a:br>
            <a:endParaRPr lang="en-US" altLang="zh-CN" sz="3600" b="1" dirty="0" smtClean="0">
              <a:latin typeface="微软雅黑" panose="020B0503020204020204" pitchFamily="34" charset="-122"/>
              <a:ea typeface="微软雅黑" panose="020B0503020204020204" pitchFamily="34" charset="-122"/>
            </a:endParaRPr>
          </a:p>
          <a:p>
            <a:r>
              <a:rPr lang="en-US" altLang="zh-CN" sz="3600" b="1" dirty="0" smtClean="0">
                <a:latin typeface="微软雅黑" panose="020B0503020204020204" pitchFamily="34" charset="-122"/>
                <a:ea typeface="微软雅黑" panose="020B0503020204020204" pitchFamily="34" charset="-122"/>
              </a:rPr>
              <a:t>Evaluation</a:t>
            </a:r>
            <a:endParaRPr lang="zh-CN" altLang="en-US" sz="36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714048110"/>
      </p:ext>
    </p:extLst>
  </p:cSld>
  <p:clrMapOvr>
    <a:masterClrMapping/>
  </p:clrMapOvr>
  <mc:AlternateContent xmlns:mc="http://schemas.openxmlformats.org/markup-compatibility/2006" xmlns:p14="http://schemas.microsoft.com/office/powerpoint/2010/main">
    <mc:Choice Requires="p14">
      <p:transition spd="slow" p14:dur="2000" advTm="8039"/>
    </mc:Choice>
    <mc:Fallback xmlns="">
      <p:transition spd="slow" advTm="8039"/>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4000" b="1" dirty="0">
                <a:latin typeface="微软雅黑" panose="020B0503020204020204" pitchFamily="34" charset="-122"/>
                <a:ea typeface="微软雅黑" panose="020B0503020204020204" pitchFamily="34" charset="-122"/>
              </a:rPr>
              <a:t>Evaluation </a:t>
            </a:r>
            <a:r>
              <a:rPr lang="en-US" altLang="zh-CN" sz="4000" b="1" dirty="0" smtClean="0">
                <a:latin typeface="微软雅黑" panose="020B0503020204020204" pitchFamily="34" charset="-122"/>
                <a:ea typeface="微软雅黑" panose="020B0503020204020204" pitchFamily="34" charset="-122"/>
              </a:rPr>
              <a:t>– </a:t>
            </a:r>
            <a:br>
              <a:rPr lang="en-US" altLang="zh-CN" sz="4000" b="1" dirty="0" smtClean="0">
                <a:latin typeface="微软雅黑" panose="020B0503020204020204" pitchFamily="34" charset="-122"/>
                <a:ea typeface="微软雅黑" panose="020B0503020204020204" pitchFamily="34" charset="-122"/>
              </a:rPr>
            </a:br>
            <a:r>
              <a:rPr lang="en-US" altLang="zh-CN" sz="4000" b="1" dirty="0" smtClean="0">
                <a:latin typeface="微软雅黑" panose="020B0503020204020204" pitchFamily="34" charset="-122"/>
                <a:ea typeface="微软雅黑" panose="020B0503020204020204" pitchFamily="34" charset="-122"/>
              </a:rPr>
              <a:t>Revisiting </a:t>
            </a:r>
            <a:r>
              <a:rPr lang="en-US" altLang="zh-CN" sz="4000" b="1" dirty="0">
                <a:latin typeface="微软雅黑" panose="020B0503020204020204" pitchFamily="34" charset="-122"/>
                <a:ea typeface="微软雅黑" panose="020B0503020204020204" pitchFamily="34" charset="-122"/>
              </a:rPr>
              <a:t>the Motivating </a:t>
            </a:r>
            <a:r>
              <a:rPr lang="en-US" altLang="zh-CN" sz="4000" b="1" dirty="0" smtClean="0">
                <a:latin typeface="微软雅黑" panose="020B0503020204020204" pitchFamily="34" charset="-122"/>
                <a:ea typeface="微软雅黑" panose="020B0503020204020204" pitchFamily="34" charset="-122"/>
              </a:rPr>
              <a:t>Example</a:t>
            </a:r>
            <a:endParaRPr lang="zh-CN" altLang="en-US" sz="4000" b="1" dirty="0">
              <a:latin typeface="微软雅黑" panose="020B0503020204020204" pitchFamily="34" charset="-122"/>
              <a:ea typeface="微软雅黑" panose="020B0503020204020204" pitchFamily="34" charset="-122"/>
            </a:endParaRPr>
          </a:p>
        </p:txBody>
      </p:sp>
      <p:sp>
        <p:nvSpPr>
          <p:cNvPr id="3" name="内容占位符 2"/>
          <p:cNvSpPr>
            <a:spLocks noGrp="1"/>
          </p:cNvSpPr>
          <p:nvPr>
            <p:ph idx="1"/>
          </p:nvPr>
        </p:nvSpPr>
        <p:spPr/>
        <p:txBody>
          <a:bodyPr/>
          <a:lstStyle/>
          <a:p>
            <a:r>
              <a:rPr lang="en-US" altLang="zh-CN" b="1" dirty="0" smtClean="0">
                <a:latin typeface="微软雅黑" panose="020B0503020204020204" pitchFamily="34" charset="-122"/>
                <a:ea typeface="微软雅黑" panose="020B0503020204020204" pitchFamily="34" charset="-122"/>
              </a:rPr>
              <a:t>LPD-d where d=T/D</a:t>
            </a:r>
            <a:endParaRPr lang="en-US" altLang="zh-CN" b="1" dirty="0">
              <a:latin typeface="微软雅黑" panose="020B0503020204020204" pitchFamily="34" charset="-122"/>
              <a:ea typeface="微软雅黑" panose="020B0503020204020204" pitchFamily="34" charset="-122"/>
            </a:endParaRPr>
          </a:p>
          <a:p>
            <a:pPr lvl="1"/>
            <a:endParaRPr lang="en-US" altLang="zh-CN" b="1" dirty="0" smtClean="0">
              <a:latin typeface="微软雅黑" panose="020B0503020204020204" pitchFamily="34" charset="-122"/>
              <a:ea typeface="微软雅黑" panose="020B0503020204020204" pitchFamily="34" charset="-122"/>
            </a:endParaRPr>
          </a:p>
          <a:p>
            <a:pPr lvl="1"/>
            <a:r>
              <a:rPr lang="en-US" altLang="zh-CN" b="1" dirty="0" err="1" smtClean="0">
                <a:latin typeface="微软雅黑" panose="020B0503020204020204" pitchFamily="34" charset="-122"/>
                <a:ea typeface="微软雅黑" panose="020B0503020204020204" pitchFamily="34" charset="-122"/>
              </a:rPr>
              <a:t>cwnd</a:t>
            </a:r>
            <a:r>
              <a:rPr lang="en-US" altLang="zh-CN" b="1" dirty="0" smtClean="0">
                <a:latin typeface="微软雅黑" panose="020B0503020204020204" pitchFamily="34" charset="-122"/>
                <a:ea typeface="微软雅黑" panose="020B0503020204020204" pitchFamily="34" charset="-122"/>
              </a:rPr>
              <a:t>(flow1</a:t>
            </a:r>
            <a:r>
              <a:rPr lang="en-US" altLang="zh-CN" b="1" dirty="0">
                <a:latin typeface="微软雅黑" panose="020B0503020204020204" pitchFamily="34" charset="-122"/>
                <a:ea typeface="微软雅黑" panose="020B0503020204020204" pitchFamily="34" charset="-122"/>
              </a:rPr>
              <a:t>) </a:t>
            </a:r>
            <a:r>
              <a:rPr lang="en-US" altLang="zh-CN" b="1" dirty="0" smtClean="0">
                <a:latin typeface="微软雅黑" panose="020B0503020204020204" pitchFamily="34" charset="-122"/>
                <a:ea typeface="微软雅黑" panose="020B0503020204020204" pitchFamily="34" charset="-122"/>
              </a:rPr>
              <a:t>&gt;</a:t>
            </a:r>
            <a:r>
              <a:rPr lang="en-US" altLang="zh-CN" b="1" dirty="0" err="1" smtClean="0">
                <a:latin typeface="微软雅黑" panose="020B0503020204020204" pitchFamily="34" charset="-122"/>
                <a:ea typeface="微软雅黑" panose="020B0503020204020204" pitchFamily="34" charset="-122"/>
              </a:rPr>
              <a:t>cwnd</a:t>
            </a:r>
            <a:r>
              <a:rPr lang="en-US" altLang="zh-CN" b="1" dirty="0" smtClean="0">
                <a:latin typeface="微软雅黑" panose="020B0503020204020204" pitchFamily="34" charset="-122"/>
                <a:ea typeface="微软雅黑" panose="020B0503020204020204" pitchFamily="34" charset="-122"/>
              </a:rPr>
              <a:t>(flow4</a:t>
            </a:r>
            <a:r>
              <a:rPr lang="en-US" altLang="zh-CN" b="1" dirty="0">
                <a:latin typeface="微软雅黑" panose="020B0503020204020204" pitchFamily="34" charset="-122"/>
                <a:ea typeface="微软雅黑" panose="020B0503020204020204" pitchFamily="34" charset="-122"/>
              </a:rPr>
              <a:t>)   </a:t>
            </a:r>
            <a:r>
              <a:rPr lang="en-US" altLang="zh-CN" b="1" dirty="0" smtClean="0">
                <a:latin typeface="微软雅黑" panose="020B0503020204020204" pitchFamily="34" charset="-122"/>
                <a:ea typeface="微软雅黑" panose="020B0503020204020204" pitchFamily="34" charset="-122"/>
              </a:rPr>
              <a:t> </a:t>
            </a:r>
          </a:p>
          <a:p>
            <a:pPr lvl="1"/>
            <a:r>
              <a:rPr lang="en-US" altLang="zh-CN" b="1" dirty="0" smtClean="0">
                <a:latin typeface="微软雅黑" panose="020B0503020204020204" pitchFamily="34" charset="-122"/>
                <a:ea typeface="微软雅黑" panose="020B0503020204020204" pitchFamily="34" charset="-122"/>
              </a:rPr>
              <a:t>rate(flow1</a:t>
            </a:r>
            <a:r>
              <a:rPr lang="en-US" altLang="zh-CN" b="1" dirty="0">
                <a:latin typeface="微软雅黑" panose="020B0503020204020204" pitchFamily="34" charset="-122"/>
                <a:ea typeface="微软雅黑" panose="020B0503020204020204" pitchFamily="34" charset="-122"/>
              </a:rPr>
              <a:t>) </a:t>
            </a:r>
            <a:r>
              <a:rPr lang="en-US" altLang="zh-CN" b="1" dirty="0" smtClean="0">
                <a:latin typeface="微软雅黑" panose="020B0503020204020204" pitchFamily="34" charset="-122"/>
                <a:ea typeface="微软雅黑" panose="020B0503020204020204" pitchFamily="34" charset="-122"/>
              </a:rPr>
              <a:t>&gt; rate(flow4</a:t>
            </a:r>
            <a:r>
              <a:rPr lang="en-US" altLang="zh-CN" b="1" dirty="0">
                <a:latin typeface="微软雅黑" panose="020B0503020204020204" pitchFamily="34" charset="-122"/>
                <a:ea typeface="微软雅黑" panose="020B0503020204020204" pitchFamily="34" charset="-122"/>
              </a:rPr>
              <a:t>)</a:t>
            </a:r>
          </a:p>
          <a:p>
            <a:endParaRPr lang="zh-CN" altLang="en-US" b="1" dirty="0">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3"/>
          <a:stretch>
            <a:fillRect/>
          </a:stretch>
        </p:blipFill>
        <p:spPr>
          <a:xfrm>
            <a:off x="191072" y="3630877"/>
            <a:ext cx="11823504" cy="2600136"/>
          </a:xfrm>
          <a:prstGeom prst="rect">
            <a:avLst/>
          </a:prstGeom>
        </p:spPr>
      </p:pic>
    </p:spTree>
    <p:extLst>
      <p:ext uri="{BB962C8B-B14F-4D97-AF65-F5344CB8AC3E}">
        <p14:creationId xmlns:p14="http://schemas.microsoft.com/office/powerpoint/2010/main" val="80286121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en-US" altLang="zh-CN" b="1" dirty="0" smtClean="0">
                <a:latin typeface="微软雅黑" panose="020B0503020204020204" pitchFamily="34" charset="-122"/>
                <a:ea typeface="微软雅黑" panose="020B0503020204020204" pitchFamily="34" charset="-122"/>
              </a:rPr>
              <a:t>LPD-t </a:t>
            </a:r>
            <a:r>
              <a:rPr lang="en-US" altLang="zh-CN" b="1" dirty="0">
                <a:latin typeface="微软雅黑" panose="020B0503020204020204" pitchFamily="34" charset="-122"/>
                <a:ea typeface="微软雅黑" panose="020B0503020204020204" pitchFamily="34" charset="-122"/>
              </a:rPr>
              <a:t>where d = </a:t>
            </a:r>
            <a:r>
              <a:rPr lang="en-US" altLang="zh-CN" b="1" i="1" dirty="0" err="1">
                <a:latin typeface="微软雅黑" panose="020B0503020204020204" pitchFamily="34" charset="-122"/>
                <a:ea typeface="微软雅黑" panose="020B0503020204020204" pitchFamily="34" charset="-122"/>
              </a:rPr>
              <a:t>t</a:t>
            </a:r>
            <a:r>
              <a:rPr lang="en-US" altLang="zh-CN" b="1" baseline="-25000" dirty="0" err="1">
                <a:latin typeface="微软雅黑" panose="020B0503020204020204" pitchFamily="34" charset="-122"/>
                <a:ea typeface="微软雅黑" panose="020B0503020204020204" pitchFamily="34" charset="-122"/>
              </a:rPr>
              <a:t>max</a:t>
            </a:r>
            <a:r>
              <a:rPr lang="en-US" altLang="zh-CN" b="1" dirty="0">
                <a:latin typeface="微软雅黑" panose="020B0503020204020204" pitchFamily="34" charset="-122"/>
                <a:ea typeface="微软雅黑" panose="020B0503020204020204" pitchFamily="34" charset="-122"/>
              </a:rPr>
              <a:t>/</a:t>
            </a:r>
            <a:r>
              <a:rPr lang="en-US" altLang="zh-CN" b="1" i="1" dirty="0">
                <a:latin typeface="微软雅黑" panose="020B0503020204020204" pitchFamily="34" charset="-122"/>
                <a:ea typeface="微软雅黑" panose="020B0503020204020204" pitchFamily="34" charset="-122"/>
              </a:rPr>
              <a:t>t</a:t>
            </a:r>
            <a:endParaRPr lang="en-US" altLang="zh-CN" b="1" dirty="0">
              <a:latin typeface="微软雅黑" panose="020B0503020204020204" pitchFamily="34" charset="-122"/>
              <a:ea typeface="微软雅黑" panose="020B0503020204020204" pitchFamily="34" charset="-122"/>
            </a:endParaRPr>
          </a:p>
          <a:p>
            <a:pPr lvl="1"/>
            <a:endParaRPr lang="en-US" altLang="zh-CN" b="1" dirty="0" smtClean="0">
              <a:latin typeface="微软雅黑" panose="020B0503020204020204" pitchFamily="34" charset="-122"/>
              <a:ea typeface="微软雅黑" panose="020B0503020204020204" pitchFamily="34" charset="-122"/>
            </a:endParaRPr>
          </a:p>
          <a:p>
            <a:pPr lvl="1"/>
            <a:r>
              <a:rPr lang="en-US" altLang="zh-CN" b="1" dirty="0" err="1" smtClean="0">
                <a:latin typeface="微软雅黑" panose="020B0503020204020204" pitchFamily="34" charset="-122"/>
                <a:ea typeface="微软雅黑" panose="020B0503020204020204" pitchFamily="34" charset="-122"/>
              </a:rPr>
              <a:t>cwnd</a:t>
            </a:r>
            <a:r>
              <a:rPr lang="en-US" altLang="zh-CN" b="1" dirty="0" smtClean="0">
                <a:latin typeface="微软雅黑" panose="020B0503020204020204" pitchFamily="34" charset="-122"/>
                <a:ea typeface="微软雅黑" panose="020B0503020204020204" pitchFamily="34" charset="-122"/>
              </a:rPr>
              <a:t>(flow1</a:t>
            </a:r>
            <a:r>
              <a:rPr lang="en-US" altLang="zh-CN" b="1" dirty="0">
                <a:latin typeface="微软雅黑" panose="020B0503020204020204" pitchFamily="34" charset="-122"/>
                <a:ea typeface="微软雅黑" panose="020B0503020204020204" pitchFamily="34" charset="-122"/>
              </a:rPr>
              <a:t>) </a:t>
            </a:r>
            <a:r>
              <a:rPr lang="en-US" altLang="zh-CN" b="1" dirty="0" smtClean="0">
                <a:latin typeface="微软雅黑" panose="020B0503020204020204" pitchFamily="34" charset="-122"/>
                <a:ea typeface="微软雅黑" panose="020B0503020204020204" pitchFamily="34" charset="-122"/>
              </a:rPr>
              <a:t>&gt;</a:t>
            </a:r>
            <a:r>
              <a:rPr lang="en-US" altLang="zh-CN" b="1" dirty="0" err="1" smtClean="0">
                <a:latin typeface="微软雅黑" panose="020B0503020204020204" pitchFamily="34" charset="-122"/>
                <a:ea typeface="微软雅黑" panose="020B0503020204020204" pitchFamily="34" charset="-122"/>
              </a:rPr>
              <a:t>cwnd</a:t>
            </a:r>
            <a:r>
              <a:rPr lang="en-US" altLang="zh-CN" b="1" dirty="0" smtClean="0">
                <a:latin typeface="微软雅黑" panose="020B0503020204020204" pitchFamily="34" charset="-122"/>
                <a:ea typeface="微软雅黑" panose="020B0503020204020204" pitchFamily="34" charset="-122"/>
              </a:rPr>
              <a:t>(flow4</a:t>
            </a:r>
            <a:r>
              <a:rPr lang="en-US" altLang="zh-CN" b="1" dirty="0">
                <a:latin typeface="微软雅黑" panose="020B0503020204020204" pitchFamily="34" charset="-122"/>
                <a:ea typeface="微软雅黑" panose="020B0503020204020204" pitchFamily="34" charset="-122"/>
              </a:rPr>
              <a:t>)   </a:t>
            </a:r>
            <a:r>
              <a:rPr lang="en-US" altLang="zh-CN" b="1" dirty="0" smtClean="0">
                <a:latin typeface="微软雅黑" panose="020B0503020204020204" pitchFamily="34" charset="-122"/>
                <a:ea typeface="微软雅黑" panose="020B0503020204020204" pitchFamily="34" charset="-122"/>
              </a:rPr>
              <a:t>  </a:t>
            </a:r>
          </a:p>
          <a:p>
            <a:pPr lvl="1"/>
            <a:r>
              <a:rPr lang="en-US" altLang="zh-CN" b="1" dirty="0" smtClean="0">
                <a:latin typeface="微软雅黑" panose="020B0503020204020204" pitchFamily="34" charset="-122"/>
                <a:ea typeface="微软雅黑" panose="020B0503020204020204" pitchFamily="34" charset="-122"/>
              </a:rPr>
              <a:t>rate(flow1</a:t>
            </a:r>
            <a:r>
              <a:rPr lang="en-US" altLang="zh-CN" b="1" dirty="0">
                <a:latin typeface="微软雅黑" panose="020B0503020204020204" pitchFamily="34" charset="-122"/>
                <a:ea typeface="微软雅黑" panose="020B0503020204020204" pitchFamily="34" charset="-122"/>
              </a:rPr>
              <a:t>) </a:t>
            </a:r>
            <a:r>
              <a:rPr lang="en-US" altLang="zh-CN" b="1" dirty="0" smtClean="0">
                <a:latin typeface="微软雅黑" panose="020B0503020204020204" pitchFamily="34" charset="-122"/>
                <a:ea typeface="微软雅黑" panose="020B0503020204020204" pitchFamily="34" charset="-122"/>
              </a:rPr>
              <a:t>&gt; rate(flow4</a:t>
            </a:r>
            <a:r>
              <a:rPr lang="en-US" altLang="zh-CN" b="1" dirty="0">
                <a:latin typeface="微软雅黑" panose="020B0503020204020204" pitchFamily="34" charset="-122"/>
                <a:ea typeface="微软雅黑" panose="020B0503020204020204" pitchFamily="34" charset="-122"/>
              </a:rPr>
              <a:t>)</a:t>
            </a:r>
          </a:p>
          <a:p>
            <a:endParaRPr lang="zh-CN" altLang="en-US" b="1" dirty="0">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2"/>
          <a:stretch>
            <a:fillRect/>
          </a:stretch>
        </p:blipFill>
        <p:spPr>
          <a:xfrm>
            <a:off x="150784" y="3571560"/>
            <a:ext cx="11950550" cy="2733704"/>
          </a:xfrm>
          <a:prstGeom prst="rect">
            <a:avLst/>
          </a:prstGeom>
        </p:spPr>
      </p:pic>
      <p:sp>
        <p:nvSpPr>
          <p:cNvPr id="6" name="标题 1"/>
          <p:cNvSpPr txBox="1">
            <a:spLocks/>
          </p:cNvSpPr>
          <p:nvPr/>
        </p:nvSpPr>
        <p:spPr>
          <a:xfrm>
            <a:off x="840472" y="367397"/>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4000" b="1" dirty="0" smtClean="0">
                <a:latin typeface="微软雅黑" panose="020B0503020204020204" pitchFamily="34" charset="-122"/>
                <a:ea typeface="微软雅黑" panose="020B0503020204020204" pitchFamily="34" charset="-122"/>
              </a:rPr>
              <a:t>Evaluation – </a:t>
            </a:r>
            <a:br>
              <a:rPr lang="en-US" altLang="zh-CN" sz="4000" b="1" dirty="0" smtClean="0">
                <a:latin typeface="微软雅黑" panose="020B0503020204020204" pitchFamily="34" charset="-122"/>
                <a:ea typeface="微软雅黑" panose="020B0503020204020204" pitchFamily="34" charset="-122"/>
              </a:rPr>
            </a:br>
            <a:r>
              <a:rPr lang="en-US" altLang="zh-CN" sz="4000" b="1" dirty="0" smtClean="0">
                <a:latin typeface="微软雅黑" panose="020B0503020204020204" pitchFamily="34" charset="-122"/>
                <a:ea typeface="微软雅黑" panose="020B0503020204020204" pitchFamily="34" charset="-122"/>
              </a:rPr>
              <a:t>Revisiting the Motivating Example</a:t>
            </a:r>
            <a:endParaRPr lang="zh-CN" altLang="en-US" sz="40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1295117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smtClean="0">
                <a:latin typeface="微软雅黑" panose="020B0503020204020204" pitchFamily="34" charset="-122"/>
                <a:ea typeface="微软雅黑" panose="020B0503020204020204" pitchFamily="34" charset="-122"/>
              </a:rPr>
              <a:t>Evaluation - </a:t>
            </a:r>
            <a:r>
              <a:rPr lang="en-US" altLang="zh-CN" b="1" dirty="0">
                <a:latin typeface="微软雅黑" panose="020B0503020204020204" pitchFamily="34" charset="-122"/>
                <a:ea typeface="微软雅黑" panose="020B0503020204020204" pitchFamily="34" charset="-122"/>
              </a:rPr>
              <a:t>Parameter Selection</a:t>
            </a:r>
            <a:endParaRPr lang="zh-CN" altLang="en-US" b="1" dirty="0">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2"/>
          <a:stretch>
            <a:fillRect/>
          </a:stretch>
        </p:blipFill>
        <p:spPr>
          <a:xfrm>
            <a:off x="6461112" y="2374232"/>
            <a:ext cx="4892688" cy="3270584"/>
          </a:xfrm>
          <a:prstGeom prst="rect">
            <a:avLst/>
          </a:prstGeom>
        </p:spPr>
      </p:pic>
      <p:sp>
        <p:nvSpPr>
          <p:cNvPr id="7" name="文本框 6"/>
          <p:cNvSpPr txBox="1"/>
          <p:nvPr/>
        </p:nvSpPr>
        <p:spPr>
          <a:xfrm>
            <a:off x="834190" y="2374232"/>
            <a:ext cx="5261810" cy="3416320"/>
          </a:xfrm>
          <a:prstGeom prst="rect">
            <a:avLst/>
          </a:prstGeom>
          <a:noFill/>
        </p:spPr>
        <p:txBody>
          <a:bodyPr wrap="square" rtlCol="0">
            <a:spAutoFit/>
          </a:bodyPr>
          <a:lstStyle/>
          <a:p>
            <a:r>
              <a:rPr lang="en-US" altLang="zh-CN" sz="2400" b="1" dirty="0" smtClean="0">
                <a:latin typeface="微软雅黑" panose="020B0503020204020204" pitchFamily="34" charset="-122"/>
                <a:ea typeface="微软雅黑" panose="020B0503020204020204" pitchFamily="34" charset="-122"/>
              </a:rPr>
              <a:t>Under a tight deadline value </a:t>
            </a:r>
            <a:r>
              <a:rPr lang="en-US" altLang="zh-CN" sz="2400" b="1" dirty="0">
                <a:latin typeface="微软雅黑" panose="020B0503020204020204" pitchFamily="34" charset="-122"/>
                <a:ea typeface="微软雅黑" panose="020B0503020204020204" pitchFamily="34" charset="-122"/>
              </a:rPr>
              <a:t>t=20ms and random flow size, </a:t>
            </a:r>
            <a:r>
              <a:rPr lang="en-US" altLang="zh-CN" sz="2400" b="1" dirty="0" err="1" smtClean="0">
                <a:latin typeface="微软雅黑" panose="020B0503020204020204" pitchFamily="34" charset="-122"/>
                <a:ea typeface="微软雅黑" panose="020B0503020204020204" pitchFamily="34" charset="-122"/>
              </a:rPr>
              <a:t>t</a:t>
            </a:r>
            <a:r>
              <a:rPr lang="en-US" altLang="zh-CN" sz="2400" b="1" baseline="-25000" dirty="0" err="1" smtClean="0">
                <a:latin typeface="微软雅黑" panose="020B0503020204020204" pitchFamily="34" charset="-122"/>
                <a:ea typeface="微软雅黑" panose="020B0503020204020204" pitchFamily="34" charset="-122"/>
              </a:rPr>
              <a:t>max</a:t>
            </a:r>
            <a:r>
              <a:rPr lang="en-US" altLang="zh-CN" sz="2400" b="1" dirty="0" smtClean="0">
                <a:latin typeface="微软雅黑" panose="020B0503020204020204" pitchFamily="34" charset="-122"/>
                <a:ea typeface="微软雅黑" panose="020B0503020204020204" pitchFamily="34" charset="-122"/>
              </a:rPr>
              <a:t> varies from 20ms to 200ms</a:t>
            </a:r>
          </a:p>
          <a:p>
            <a:pPr marL="342900" indent="-342900">
              <a:buFont typeface="Wingdings" panose="05000000000000000000" pitchFamily="2" charset="2"/>
              <a:buChar char="Ø"/>
            </a:pPr>
            <a:endParaRPr lang="en-US" altLang="zh-CN" sz="2400" b="1" dirty="0">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Ø"/>
            </a:pPr>
            <a:r>
              <a:rPr lang="en-US" altLang="zh-CN" sz="2400" b="1" dirty="0" smtClean="0">
                <a:latin typeface="微软雅黑" panose="020B0503020204020204" pitchFamily="34" charset="-122"/>
                <a:ea typeface="微软雅黑" panose="020B0503020204020204" pitchFamily="34" charset="-122"/>
              </a:rPr>
              <a:t>when </a:t>
            </a:r>
            <a:r>
              <a:rPr lang="en-US" altLang="zh-CN" sz="2400" b="1" dirty="0" err="1" smtClean="0">
                <a:latin typeface="微软雅黑" panose="020B0503020204020204" pitchFamily="34" charset="-122"/>
                <a:ea typeface="微软雅黑" panose="020B0503020204020204" pitchFamily="34" charset="-122"/>
              </a:rPr>
              <a:t>t</a:t>
            </a:r>
            <a:r>
              <a:rPr lang="en-US" altLang="zh-CN" sz="2400" b="1" baseline="-25000" dirty="0" err="1" smtClean="0">
                <a:latin typeface="微软雅黑" panose="020B0503020204020204" pitchFamily="34" charset="-122"/>
                <a:ea typeface="微软雅黑" panose="020B0503020204020204" pitchFamily="34" charset="-122"/>
              </a:rPr>
              <a:t>max</a:t>
            </a:r>
            <a:r>
              <a:rPr lang="en-US" altLang="zh-CN" sz="2400" b="1" dirty="0" smtClean="0">
                <a:latin typeface="微软雅黑" panose="020B0503020204020204" pitchFamily="34" charset="-122"/>
                <a:ea typeface="微软雅黑" panose="020B0503020204020204" pitchFamily="34" charset="-122"/>
              </a:rPr>
              <a:t> &lt; 80ms, LPD-t works better than D2TCP</a:t>
            </a:r>
          </a:p>
          <a:p>
            <a:pPr marL="342900" indent="-342900">
              <a:buFont typeface="Wingdings" panose="05000000000000000000" pitchFamily="2" charset="2"/>
              <a:buChar char="Ø"/>
            </a:pPr>
            <a:r>
              <a:rPr lang="en-US" altLang="zh-CN" sz="2400" b="1" dirty="0" smtClean="0">
                <a:latin typeface="微软雅黑" panose="020B0503020204020204" pitchFamily="34" charset="-122"/>
                <a:ea typeface="微软雅黑" panose="020B0503020204020204" pitchFamily="34" charset="-122"/>
              </a:rPr>
              <a:t>when </a:t>
            </a:r>
            <a:r>
              <a:rPr lang="en-US" altLang="zh-CN" sz="2400" b="1" dirty="0" err="1" smtClean="0">
                <a:latin typeface="微软雅黑" panose="020B0503020204020204" pitchFamily="34" charset="-122"/>
                <a:ea typeface="微软雅黑" panose="020B0503020204020204" pitchFamily="34" charset="-122"/>
              </a:rPr>
              <a:t>t</a:t>
            </a:r>
            <a:r>
              <a:rPr lang="en-US" altLang="zh-CN" sz="2400" b="1" baseline="-25000" dirty="0" err="1" smtClean="0">
                <a:latin typeface="微软雅黑" panose="020B0503020204020204" pitchFamily="34" charset="-122"/>
                <a:ea typeface="微软雅黑" panose="020B0503020204020204" pitchFamily="34" charset="-122"/>
              </a:rPr>
              <a:t>max</a:t>
            </a:r>
            <a:r>
              <a:rPr lang="en-US" altLang="zh-CN" sz="2400" b="1" baseline="-25000" dirty="0" smtClean="0">
                <a:latin typeface="微软雅黑" panose="020B0503020204020204" pitchFamily="34" charset="-122"/>
                <a:ea typeface="微软雅黑" panose="020B0503020204020204" pitchFamily="34" charset="-122"/>
              </a:rPr>
              <a:t> </a:t>
            </a:r>
            <a:r>
              <a:rPr lang="en-US" altLang="zh-CN" sz="2400" b="1" dirty="0" smtClean="0">
                <a:latin typeface="微软雅黑" panose="020B0503020204020204" pitchFamily="34" charset="-122"/>
                <a:ea typeface="微软雅黑" panose="020B0503020204020204" pitchFamily="34" charset="-122"/>
              </a:rPr>
              <a:t>&gt;=140ms, LPD-t’s performance is greatly harmed</a:t>
            </a:r>
            <a:endParaRPr lang="en-US" altLang="zh-CN" sz="24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1257884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b="1" dirty="0" smtClean="0">
                <a:latin typeface="微软雅黑" panose="020B0503020204020204" pitchFamily="34" charset="-122"/>
                <a:ea typeface="微软雅黑" panose="020B0503020204020204" pitchFamily="34" charset="-122"/>
              </a:rPr>
              <a:t>Evaluation – </a:t>
            </a:r>
            <a:br>
              <a:rPr lang="en-US" altLang="zh-CN" b="1" dirty="0" smtClean="0">
                <a:latin typeface="微软雅黑" panose="020B0503020204020204" pitchFamily="34" charset="-122"/>
                <a:ea typeface="微软雅黑" panose="020B0503020204020204" pitchFamily="34" charset="-122"/>
              </a:rPr>
            </a:br>
            <a:r>
              <a:rPr lang="en-US" altLang="zh-CN" b="1" dirty="0" smtClean="0">
                <a:latin typeface="微软雅黑" panose="020B0503020204020204" pitchFamily="34" charset="-122"/>
                <a:ea typeface="微软雅黑" panose="020B0503020204020204" pitchFamily="34" charset="-122"/>
              </a:rPr>
              <a:t>At </a:t>
            </a:r>
            <a:r>
              <a:rPr lang="en-US" altLang="zh-CN" b="1" dirty="0">
                <a:latin typeface="微软雅黑" panose="020B0503020204020204" pitchFamily="34" charset="-122"/>
                <a:ea typeface="微软雅黑" panose="020B0503020204020204" pitchFamily="34" charset="-122"/>
              </a:rPr>
              <a:t>Scale Simulation In a </a:t>
            </a:r>
            <a:r>
              <a:rPr lang="en-US" altLang="zh-CN" b="1" dirty="0" smtClean="0">
                <a:latin typeface="微软雅黑" panose="020B0503020204020204" pitchFamily="34" charset="-122"/>
                <a:ea typeface="微软雅黑" panose="020B0503020204020204" pitchFamily="34" charset="-122"/>
              </a:rPr>
              <a:t>DC Topology</a:t>
            </a:r>
            <a:endParaRPr lang="zh-CN" altLang="en-US" b="1" dirty="0">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2"/>
          <a:stretch>
            <a:fillRect/>
          </a:stretch>
        </p:blipFill>
        <p:spPr>
          <a:xfrm>
            <a:off x="2245679" y="2153276"/>
            <a:ext cx="6834632" cy="2802355"/>
          </a:xfrm>
          <a:prstGeom prst="rect">
            <a:avLst/>
          </a:prstGeom>
        </p:spPr>
      </p:pic>
      <p:pic>
        <p:nvPicPr>
          <p:cNvPr id="6" name="图片 5"/>
          <p:cNvPicPr>
            <a:picLocks noChangeAspect="1"/>
          </p:cNvPicPr>
          <p:nvPr/>
        </p:nvPicPr>
        <p:blipFill>
          <a:blip r:embed="rId3"/>
          <a:stretch>
            <a:fillRect/>
          </a:stretch>
        </p:blipFill>
        <p:spPr>
          <a:xfrm>
            <a:off x="31585" y="2007037"/>
            <a:ext cx="12162345" cy="3356536"/>
          </a:xfrm>
          <a:prstGeom prst="rect">
            <a:avLst/>
          </a:prstGeom>
        </p:spPr>
      </p:pic>
      <p:sp>
        <p:nvSpPr>
          <p:cNvPr id="8" name="矩形 7"/>
          <p:cNvSpPr/>
          <p:nvPr/>
        </p:nvSpPr>
        <p:spPr>
          <a:xfrm>
            <a:off x="494468" y="5486078"/>
            <a:ext cx="11457239" cy="707886"/>
          </a:xfrm>
          <a:prstGeom prst="rect">
            <a:avLst/>
          </a:prstGeom>
        </p:spPr>
        <p:txBody>
          <a:bodyPr wrap="none">
            <a:spAutoFit/>
          </a:bodyPr>
          <a:lstStyle/>
          <a:p>
            <a:r>
              <a:rPr lang="en-US" altLang="zh-CN" sz="4000" baseline="30000" dirty="0"/>
              <a:t>Deadline missing rate in OLDI applications, under DCTCP, D2TCP, L2DCT and LPD-e</a:t>
            </a:r>
            <a:endParaRPr lang="zh-CN" altLang="en-US" sz="4000" dirty="0"/>
          </a:p>
        </p:txBody>
      </p:sp>
      <p:sp>
        <p:nvSpPr>
          <p:cNvPr id="9" name="矩形 8"/>
          <p:cNvSpPr/>
          <p:nvPr/>
        </p:nvSpPr>
        <p:spPr>
          <a:xfrm>
            <a:off x="1005891" y="5657611"/>
            <a:ext cx="10295061" cy="1077218"/>
          </a:xfrm>
          <a:prstGeom prst="rect">
            <a:avLst/>
          </a:prstGeom>
        </p:spPr>
        <p:txBody>
          <a:bodyPr wrap="none">
            <a:spAutoFit/>
          </a:bodyPr>
          <a:lstStyle/>
          <a:p>
            <a:pPr algn="ctr"/>
            <a:r>
              <a:rPr lang="en-US" altLang="zh-CN" sz="3200" dirty="0" smtClean="0"/>
              <a:t>10 racks, each with M=40 servers, in an OLDI application</a:t>
            </a:r>
          </a:p>
          <a:p>
            <a:pPr algn="ctr"/>
            <a:r>
              <a:rPr lang="en-US" altLang="zh-CN" sz="3200" dirty="0" smtClean="0"/>
              <a:t>(flow sizes and fan-in degree matching </a:t>
            </a:r>
            <a:r>
              <a:rPr lang="en-US" altLang="zh-CN" sz="3200" dirty="0"/>
              <a:t>those used in D2 TCP)</a:t>
            </a:r>
            <a:endParaRPr lang="zh-CN" altLang="en-US" sz="3200" dirty="0"/>
          </a:p>
        </p:txBody>
      </p:sp>
    </p:spTree>
    <p:extLst>
      <p:ext uri="{BB962C8B-B14F-4D97-AF65-F5344CB8AC3E}">
        <p14:creationId xmlns:p14="http://schemas.microsoft.com/office/powerpoint/2010/main" val="3603490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subTnLst>
                                    <p:set>
                                      <p:cBhvr override="childStyle">
                                        <p:cTn dur="1" fill="hold" display="0" masterRel="nextClick" afterEffect="1"/>
                                        <p:tgtEl>
                                          <p:spTgt spid="9"/>
                                        </p:tgtEl>
                                        <p:attrNameLst>
                                          <p:attrName>style.visibility</p:attrName>
                                        </p:attrNameLst>
                                      </p:cBhvr>
                                      <p:to>
                                        <p:strVal val="hidden"/>
                                      </p:to>
                                    </p:set>
                                  </p:sub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b="1" dirty="0">
                <a:latin typeface="微软雅黑" panose="020B0503020204020204" pitchFamily="34" charset="-122"/>
                <a:ea typeface="微软雅黑" panose="020B0503020204020204" pitchFamily="34" charset="-122"/>
              </a:rPr>
              <a:t>Evaluation – </a:t>
            </a:r>
            <a:br>
              <a:rPr lang="en-US" altLang="zh-CN" b="1" dirty="0">
                <a:latin typeface="微软雅黑" panose="020B0503020204020204" pitchFamily="34" charset="-122"/>
                <a:ea typeface="微软雅黑" panose="020B0503020204020204" pitchFamily="34" charset="-122"/>
              </a:rPr>
            </a:br>
            <a:r>
              <a:rPr lang="en-US" altLang="zh-CN" b="1" dirty="0">
                <a:latin typeface="微软雅黑" panose="020B0503020204020204" pitchFamily="34" charset="-122"/>
                <a:ea typeface="微软雅黑" panose="020B0503020204020204" pitchFamily="34" charset="-122"/>
              </a:rPr>
              <a:t>At Scale Simulation </a:t>
            </a:r>
            <a:r>
              <a:rPr lang="en-US" altLang="zh-CN" b="1" dirty="0" smtClean="0">
                <a:latin typeface="微软雅黑" panose="020B0503020204020204" pitchFamily="34" charset="-122"/>
                <a:ea typeface="微软雅黑" panose="020B0503020204020204" pitchFamily="34" charset="-122"/>
              </a:rPr>
              <a:t>With </a:t>
            </a:r>
            <a:r>
              <a:rPr lang="en-US" altLang="zh-CN" b="1" dirty="0">
                <a:latin typeface="微软雅黑" panose="020B0503020204020204" pitchFamily="34" charset="-122"/>
                <a:ea typeface="微软雅黑" panose="020B0503020204020204" pitchFamily="34" charset="-122"/>
              </a:rPr>
              <a:t>a DC Topology</a:t>
            </a:r>
            <a:endParaRPr lang="zh-CN" altLang="en-US" dirty="0"/>
          </a:p>
        </p:txBody>
      </p:sp>
      <p:pic>
        <p:nvPicPr>
          <p:cNvPr id="4" name="图片 3"/>
          <p:cNvPicPr>
            <a:picLocks noChangeAspect="1"/>
          </p:cNvPicPr>
          <p:nvPr/>
        </p:nvPicPr>
        <p:blipFill>
          <a:blip r:embed="rId2"/>
          <a:stretch>
            <a:fillRect/>
          </a:stretch>
        </p:blipFill>
        <p:spPr>
          <a:xfrm>
            <a:off x="16785" y="2020185"/>
            <a:ext cx="12147079" cy="3221898"/>
          </a:xfrm>
          <a:prstGeom prst="rect">
            <a:avLst/>
          </a:prstGeom>
        </p:spPr>
      </p:pic>
      <p:sp>
        <p:nvSpPr>
          <p:cNvPr id="5" name="矩形 4"/>
          <p:cNvSpPr/>
          <p:nvPr/>
        </p:nvSpPr>
        <p:spPr>
          <a:xfrm>
            <a:off x="774572" y="5506026"/>
            <a:ext cx="10513327" cy="1118255"/>
          </a:xfrm>
          <a:prstGeom prst="rect">
            <a:avLst/>
          </a:prstGeom>
        </p:spPr>
        <p:txBody>
          <a:bodyPr wrap="none">
            <a:spAutoFit/>
          </a:bodyPr>
          <a:lstStyle/>
          <a:p>
            <a:pPr algn="ctr"/>
            <a:r>
              <a:rPr lang="en-US" altLang="zh-CN" sz="4000" baseline="30000" dirty="0"/>
              <a:t>Deadline missing rate </a:t>
            </a:r>
            <a:r>
              <a:rPr lang="en-US" altLang="zh-CN" sz="4000" baseline="30000" dirty="0" smtClean="0"/>
              <a:t>for random flows, in DCTCP</a:t>
            </a:r>
            <a:r>
              <a:rPr lang="en-US" altLang="zh-CN" sz="4000" baseline="30000" dirty="0"/>
              <a:t>, D2TCP, L2DCT and </a:t>
            </a:r>
            <a:r>
              <a:rPr lang="en-US" altLang="zh-CN" sz="4000" baseline="30000" dirty="0" smtClean="0"/>
              <a:t>LPD-e</a:t>
            </a:r>
          </a:p>
          <a:p>
            <a:pPr algn="ctr"/>
            <a:r>
              <a:rPr lang="en-US" altLang="zh-CN" sz="4000" baseline="30000" dirty="0" smtClean="0"/>
              <a:t>(servers send short Poisson inter-arrival flows randomly to each other)</a:t>
            </a:r>
            <a:endParaRPr lang="zh-CN" altLang="en-US" sz="4000" dirty="0"/>
          </a:p>
        </p:txBody>
      </p:sp>
    </p:spTree>
    <p:extLst>
      <p:ext uri="{BB962C8B-B14F-4D97-AF65-F5344CB8AC3E}">
        <p14:creationId xmlns:p14="http://schemas.microsoft.com/office/powerpoint/2010/main" val="365256746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b="1" dirty="0">
                <a:latin typeface="微软雅黑" panose="020B0503020204020204" pitchFamily="34" charset="-122"/>
                <a:ea typeface="微软雅黑" panose="020B0503020204020204" pitchFamily="34" charset="-122"/>
              </a:rPr>
              <a:t>Evaluation – </a:t>
            </a:r>
            <a:br>
              <a:rPr lang="en-US" altLang="zh-CN" b="1" dirty="0">
                <a:latin typeface="微软雅黑" panose="020B0503020204020204" pitchFamily="34" charset="-122"/>
                <a:ea typeface="微软雅黑" panose="020B0503020204020204" pitchFamily="34" charset="-122"/>
              </a:rPr>
            </a:br>
            <a:r>
              <a:rPr lang="en-US" altLang="zh-CN" b="1" dirty="0">
                <a:latin typeface="微软雅黑" panose="020B0503020204020204" pitchFamily="34" charset="-122"/>
                <a:ea typeface="微软雅黑" panose="020B0503020204020204" pitchFamily="34" charset="-122"/>
              </a:rPr>
              <a:t>At Scale Simulation </a:t>
            </a:r>
            <a:r>
              <a:rPr lang="en-US" altLang="zh-CN" b="1" dirty="0" smtClean="0">
                <a:latin typeface="微软雅黑" panose="020B0503020204020204" pitchFamily="34" charset="-122"/>
                <a:ea typeface="微软雅黑" panose="020B0503020204020204" pitchFamily="34" charset="-122"/>
              </a:rPr>
              <a:t>With </a:t>
            </a:r>
            <a:r>
              <a:rPr lang="en-US" altLang="zh-CN" b="1" dirty="0">
                <a:latin typeface="微软雅黑" panose="020B0503020204020204" pitchFamily="34" charset="-122"/>
                <a:ea typeface="微软雅黑" panose="020B0503020204020204" pitchFamily="34" charset="-122"/>
              </a:rPr>
              <a:t>a DC Topology</a:t>
            </a:r>
            <a:endParaRPr lang="zh-CN" altLang="en-US" dirty="0"/>
          </a:p>
        </p:txBody>
      </p:sp>
      <p:sp>
        <p:nvSpPr>
          <p:cNvPr id="5" name="矩形 4"/>
          <p:cNvSpPr/>
          <p:nvPr/>
        </p:nvSpPr>
        <p:spPr>
          <a:xfrm>
            <a:off x="475838" y="5506026"/>
            <a:ext cx="11110799" cy="1118255"/>
          </a:xfrm>
          <a:prstGeom prst="rect">
            <a:avLst/>
          </a:prstGeom>
        </p:spPr>
        <p:txBody>
          <a:bodyPr wrap="none">
            <a:spAutoFit/>
          </a:bodyPr>
          <a:lstStyle/>
          <a:p>
            <a:pPr algn="ctr"/>
            <a:r>
              <a:rPr lang="en-US" altLang="zh-CN" sz="4000" baseline="30000" dirty="0"/>
              <a:t>Deadline missing rate </a:t>
            </a:r>
            <a:r>
              <a:rPr lang="en-US" altLang="zh-CN" sz="4000" baseline="30000" dirty="0" smtClean="0"/>
              <a:t>for random deadlines, in DCTCP</a:t>
            </a:r>
            <a:r>
              <a:rPr lang="en-US" altLang="zh-CN" sz="4000" baseline="30000" dirty="0"/>
              <a:t>, D2TCP, L2DCT and </a:t>
            </a:r>
            <a:r>
              <a:rPr lang="en-US" altLang="zh-CN" sz="4000" baseline="30000" dirty="0" smtClean="0"/>
              <a:t>LPD-e</a:t>
            </a:r>
          </a:p>
          <a:p>
            <a:pPr algn="ctr"/>
            <a:r>
              <a:rPr lang="en-US" altLang="zh-CN" sz="4000" baseline="30000" dirty="0" smtClean="0"/>
              <a:t>(flow size ~ uniform distribution, deadline ~ exponential distribution)</a:t>
            </a:r>
            <a:endParaRPr lang="zh-CN" altLang="en-US" sz="4000"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543" y="1941394"/>
            <a:ext cx="11987271" cy="32174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4286317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4000" b="1" dirty="0" smtClean="0">
                <a:latin typeface="微软雅黑" panose="020B0503020204020204" pitchFamily="34" charset="-122"/>
                <a:ea typeface="微软雅黑" panose="020B0503020204020204" pitchFamily="34" charset="-122"/>
              </a:rPr>
              <a:t>Evaluation – Small </a:t>
            </a:r>
            <a:r>
              <a:rPr lang="en-US" altLang="zh-CN" sz="4000" b="1" dirty="0" err="1" smtClean="0">
                <a:latin typeface="微软雅黑" panose="020B0503020204020204" pitchFamily="34" charset="-122"/>
                <a:ea typeface="微软雅黑" panose="020B0503020204020204" pitchFamily="34" charset="-122"/>
              </a:rPr>
              <a:t>Testbed</a:t>
            </a:r>
            <a:endParaRPr lang="zh-CN" altLang="en-US" sz="4000" b="1" dirty="0">
              <a:latin typeface="微软雅黑" panose="020B0503020204020204" pitchFamily="34" charset="-122"/>
              <a:ea typeface="微软雅黑" panose="020B0503020204020204" pitchFamily="34" charset="-122"/>
            </a:endParaRPr>
          </a:p>
        </p:txBody>
      </p:sp>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56396" y="1956014"/>
            <a:ext cx="4387560" cy="32625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图片 4"/>
          <p:cNvPicPr>
            <a:picLocks noChangeAspect="1"/>
          </p:cNvPicPr>
          <p:nvPr/>
        </p:nvPicPr>
        <p:blipFill>
          <a:blip r:embed="rId3"/>
          <a:stretch>
            <a:fillRect/>
          </a:stretch>
        </p:blipFill>
        <p:spPr>
          <a:xfrm>
            <a:off x="202501" y="1992584"/>
            <a:ext cx="7849678" cy="3349647"/>
          </a:xfrm>
          <a:prstGeom prst="rect">
            <a:avLst/>
          </a:prstGeom>
        </p:spPr>
      </p:pic>
      <p:sp>
        <p:nvSpPr>
          <p:cNvPr id="7" name="矩形 6"/>
          <p:cNvSpPr/>
          <p:nvPr/>
        </p:nvSpPr>
        <p:spPr>
          <a:xfrm>
            <a:off x="2183642" y="1483772"/>
            <a:ext cx="8325134" cy="461665"/>
          </a:xfrm>
          <a:prstGeom prst="rect">
            <a:avLst/>
          </a:prstGeom>
        </p:spPr>
        <p:txBody>
          <a:bodyPr wrap="square">
            <a:spAutoFit/>
          </a:bodyPr>
          <a:lstStyle/>
          <a:p>
            <a:r>
              <a:rPr lang="en-US" altLang="zh-CN" sz="2400" b="1" dirty="0" smtClean="0">
                <a:latin typeface="微软雅黑" panose="020B0503020204020204" pitchFamily="34" charset="-122"/>
                <a:ea typeface="微软雅黑" panose="020B0503020204020204" pitchFamily="34" charset="-122"/>
              </a:rPr>
              <a:t>two </a:t>
            </a:r>
            <a:r>
              <a:rPr lang="en-US" altLang="zh-CN" sz="2400" b="1" dirty="0">
                <a:latin typeface="微软雅黑" panose="020B0503020204020204" pitchFamily="34" charset="-122"/>
                <a:ea typeface="微软雅黑" panose="020B0503020204020204" pitchFamily="34" charset="-122"/>
              </a:rPr>
              <a:t>switches </a:t>
            </a:r>
            <a:r>
              <a:rPr lang="en-US" altLang="zh-CN" sz="2400" b="1" dirty="0" smtClean="0">
                <a:latin typeface="微软雅黑" panose="020B0503020204020204" pitchFamily="34" charset="-122"/>
                <a:ea typeface="微软雅黑" panose="020B0503020204020204" pitchFamily="34" charset="-122"/>
              </a:rPr>
              <a:t>built with </a:t>
            </a:r>
            <a:r>
              <a:rPr lang="en-US" altLang="zh-CN" sz="2400" b="1" dirty="0" err="1" smtClean="0">
                <a:latin typeface="微软雅黑" panose="020B0503020204020204" pitchFamily="34" charset="-122"/>
                <a:ea typeface="微软雅黑" panose="020B0503020204020204" pitchFamily="34" charset="-122"/>
              </a:rPr>
              <a:t>NetFPGA</a:t>
            </a:r>
            <a:r>
              <a:rPr lang="en-US" altLang="zh-CN" sz="2400" b="1" dirty="0" smtClean="0">
                <a:latin typeface="微软雅黑" panose="020B0503020204020204" pitchFamily="34" charset="-122"/>
                <a:ea typeface="微软雅黑" panose="020B0503020204020204" pitchFamily="34" charset="-122"/>
              </a:rPr>
              <a:t> and </a:t>
            </a:r>
            <a:r>
              <a:rPr lang="en-US" altLang="zh-CN" sz="2400" b="1" dirty="0">
                <a:latin typeface="微软雅黑" panose="020B0503020204020204" pitchFamily="34" charset="-122"/>
                <a:ea typeface="微软雅黑" panose="020B0503020204020204" pitchFamily="34" charset="-122"/>
              </a:rPr>
              <a:t>six servers</a:t>
            </a:r>
            <a:endParaRPr lang="zh-CN" altLang="en-US" sz="2400" dirty="0"/>
          </a:p>
        </p:txBody>
      </p:sp>
      <p:sp>
        <p:nvSpPr>
          <p:cNvPr id="10" name="矩形 9"/>
          <p:cNvSpPr/>
          <p:nvPr/>
        </p:nvSpPr>
        <p:spPr>
          <a:xfrm>
            <a:off x="1201033" y="5435028"/>
            <a:ext cx="5852614" cy="1200329"/>
          </a:xfrm>
          <a:prstGeom prst="rect">
            <a:avLst/>
          </a:prstGeom>
        </p:spPr>
        <p:txBody>
          <a:bodyPr wrap="square">
            <a:spAutoFit/>
          </a:bodyPr>
          <a:lstStyle/>
          <a:p>
            <a:r>
              <a:rPr lang="en-US" altLang="zh-CN" sz="2400" b="1" dirty="0" smtClean="0">
                <a:latin typeface="微软雅黑" panose="020B0503020204020204" pitchFamily="34" charset="-122"/>
                <a:ea typeface="微软雅黑" panose="020B0503020204020204" pitchFamily="34" charset="-122"/>
              </a:rPr>
              <a:t>Flow bandwidth well differentiated</a:t>
            </a:r>
          </a:p>
          <a:p>
            <a:pPr algn="ctr"/>
            <a:r>
              <a:rPr lang="en-US" altLang="zh-CN" sz="2400" b="1" dirty="0" smtClean="0">
                <a:latin typeface="微软雅黑" panose="020B0503020204020204" pitchFamily="34" charset="-122"/>
                <a:ea typeface="微软雅黑" panose="020B0503020204020204" pitchFamily="34" charset="-122"/>
              </a:rPr>
              <a:t>under settings similar to the motivating example </a:t>
            </a:r>
            <a:endParaRPr lang="zh-CN" altLang="en-US" sz="2400" dirty="0"/>
          </a:p>
        </p:txBody>
      </p:sp>
      <p:sp>
        <p:nvSpPr>
          <p:cNvPr id="8" name="矩形 7"/>
          <p:cNvSpPr/>
          <p:nvPr/>
        </p:nvSpPr>
        <p:spPr>
          <a:xfrm>
            <a:off x="7764975" y="5192381"/>
            <a:ext cx="4276989" cy="1569660"/>
          </a:xfrm>
          <a:prstGeom prst="rect">
            <a:avLst/>
          </a:prstGeom>
        </p:spPr>
        <p:txBody>
          <a:bodyPr wrap="square">
            <a:spAutoFit/>
          </a:bodyPr>
          <a:lstStyle/>
          <a:p>
            <a:pPr algn="ctr"/>
            <a:r>
              <a:rPr lang="en-US" altLang="zh-CN" sz="2400" b="1" dirty="0">
                <a:latin typeface="微软雅黑" panose="020B0503020204020204" pitchFamily="34" charset="-122"/>
                <a:ea typeface="微软雅黑" panose="020B0503020204020204" pitchFamily="34" charset="-122"/>
              </a:rPr>
              <a:t>Deadline miss </a:t>
            </a:r>
            <a:r>
              <a:rPr lang="en-US" altLang="zh-CN" sz="2400" b="1" dirty="0" smtClean="0">
                <a:latin typeface="微软雅黑" panose="020B0503020204020204" pitchFamily="34" charset="-122"/>
                <a:ea typeface="微软雅黑" panose="020B0503020204020204" pitchFamily="34" charset="-122"/>
              </a:rPr>
              <a:t>rate </a:t>
            </a:r>
          </a:p>
          <a:p>
            <a:pPr algn="ctr"/>
            <a:r>
              <a:rPr lang="en-US" altLang="zh-CN" sz="2400" b="1" dirty="0" smtClean="0">
                <a:latin typeface="微软雅黑" panose="020B0503020204020204" pitchFamily="34" charset="-122"/>
                <a:ea typeface="微软雅黑" panose="020B0503020204020204" pitchFamily="34" charset="-122"/>
              </a:rPr>
              <a:t>in </a:t>
            </a:r>
            <a:r>
              <a:rPr lang="en-US" altLang="zh-CN" sz="2400" b="1" dirty="0">
                <a:latin typeface="微软雅黑" panose="020B0503020204020204" pitchFamily="34" charset="-122"/>
                <a:ea typeface="微软雅黑" panose="020B0503020204020204" pitchFamily="34" charset="-122"/>
              </a:rPr>
              <a:t>an OLDI </a:t>
            </a:r>
            <a:r>
              <a:rPr lang="en-US" altLang="zh-CN" sz="2400" b="1" dirty="0" smtClean="0">
                <a:latin typeface="微软雅黑" panose="020B0503020204020204" pitchFamily="34" charset="-122"/>
                <a:ea typeface="微软雅黑" panose="020B0503020204020204" pitchFamily="34" charset="-122"/>
              </a:rPr>
              <a:t>application</a:t>
            </a:r>
          </a:p>
          <a:p>
            <a:pPr algn="ctr"/>
            <a:r>
              <a:rPr lang="en-US" altLang="zh-CN" sz="2400" b="1" dirty="0" smtClean="0">
                <a:latin typeface="微软雅黑" panose="020B0503020204020204" pitchFamily="34" charset="-122"/>
                <a:ea typeface="微软雅黑" panose="020B0503020204020204" pitchFamily="34" charset="-122"/>
              </a:rPr>
              <a:t>with </a:t>
            </a:r>
            <a:r>
              <a:rPr lang="en-US" altLang="zh-CN" sz="2400" b="1" dirty="0">
                <a:latin typeface="微软雅黑" panose="020B0503020204020204" pitchFamily="34" charset="-122"/>
                <a:ea typeface="微软雅黑" panose="020B0503020204020204" pitchFamily="34" charset="-122"/>
              </a:rPr>
              <a:t>increasing flow </a:t>
            </a:r>
            <a:r>
              <a:rPr lang="en-US" altLang="zh-CN" sz="2400" b="1" dirty="0" smtClean="0">
                <a:latin typeface="微软雅黑" panose="020B0503020204020204" pitchFamily="34" charset="-122"/>
                <a:ea typeface="微软雅黑" panose="020B0503020204020204" pitchFamily="34" charset="-122"/>
              </a:rPr>
              <a:t>sizes and fixed deadlines</a:t>
            </a:r>
            <a:endParaRPr lang="zh-CN" altLang="en-US" sz="24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6186064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latin typeface="微软雅黑" panose="020B0503020204020204" pitchFamily="34" charset="-122"/>
                <a:ea typeface="微软雅黑" panose="020B0503020204020204" pitchFamily="34" charset="-122"/>
              </a:rPr>
              <a:t>Discussion</a:t>
            </a:r>
            <a:endParaRPr lang="zh-CN" altLang="en-US" dirty="0"/>
          </a:p>
        </p:txBody>
      </p:sp>
      <p:sp>
        <p:nvSpPr>
          <p:cNvPr id="7" name="文本框 6"/>
          <p:cNvSpPr txBox="1"/>
          <p:nvPr/>
        </p:nvSpPr>
        <p:spPr>
          <a:xfrm>
            <a:off x="577516" y="1812758"/>
            <a:ext cx="11213431" cy="3939540"/>
          </a:xfrm>
          <a:prstGeom prst="rect">
            <a:avLst/>
          </a:prstGeom>
          <a:noFill/>
        </p:spPr>
        <p:txBody>
          <a:bodyPr wrap="square" rtlCol="0">
            <a:spAutoFit/>
          </a:bodyPr>
          <a:lstStyle/>
          <a:p>
            <a:pPr marL="457200" indent="-457200">
              <a:buFont typeface="Wingdings" panose="05000000000000000000" pitchFamily="2" charset="2"/>
              <a:buChar char="u"/>
            </a:pPr>
            <a:r>
              <a:rPr lang="en-US" altLang="zh-CN" sz="2800" b="1" dirty="0" smtClean="0">
                <a:latin typeface="微软雅黑" panose="020B0503020204020204" pitchFamily="34" charset="-122"/>
                <a:ea typeface="微软雅黑" panose="020B0503020204020204" pitchFamily="34" charset="-122"/>
              </a:rPr>
              <a:t>Other forms of LPD, e.g., LPD-d and</a:t>
            </a:r>
          </a:p>
          <a:p>
            <a:r>
              <a:rPr lang="en-US" altLang="zh-CN" sz="2800" b="1" dirty="0" smtClean="0">
                <a:latin typeface="微软雅黑" panose="020B0503020204020204" pitchFamily="34" charset="-122"/>
                <a:ea typeface="微软雅黑" panose="020B0503020204020204" pitchFamily="34" charset="-122"/>
              </a:rPr>
              <a:t>MLD, have comparable performance</a:t>
            </a:r>
          </a:p>
          <a:p>
            <a:pPr marL="457200" indent="-457200">
              <a:buFont typeface="Wingdings" panose="05000000000000000000" pitchFamily="2" charset="2"/>
              <a:buChar char="u"/>
            </a:pPr>
            <a:endParaRPr lang="en-US" altLang="zh-CN" sz="2800" b="1" dirty="0">
              <a:latin typeface="微软雅黑" panose="020B0503020204020204" pitchFamily="34" charset="-122"/>
              <a:ea typeface="微软雅黑" panose="020B0503020204020204" pitchFamily="34" charset="-122"/>
            </a:endParaRPr>
          </a:p>
          <a:p>
            <a:endParaRPr lang="en-US" altLang="zh-CN" b="1" dirty="0" smtClean="0"/>
          </a:p>
          <a:p>
            <a:endParaRPr lang="en-US" altLang="zh-CN" b="1" dirty="0"/>
          </a:p>
          <a:p>
            <a:endParaRPr lang="en-US" altLang="zh-CN" b="1" dirty="0"/>
          </a:p>
          <a:p>
            <a:endParaRPr lang="en-US" altLang="zh-CN" sz="2800" b="1" dirty="0" smtClean="0">
              <a:latin typeface="微软雅黑" panose="020B0503020204020204" pitchFamily="34" charset="-122"/>
              <a:ea typeface="微软雅黑" panose="020B0503020204020204" pitchFamily="34" charset="-122"/>
            </a:endParaRPr>
          </a:p>
          <a:p>
            <a:pPr marL="457200" indent="-457200">
              <a:buFont typeface="Wingdings" panose="05000000000000000000" pitchFamily="2" charset="2"/>
              <a:buChar char="u"/>
            </a:pPr>
            <a:r>
              <a:rPr lang="en-US" altLang="zh-CN" sz="2800" b="1" dirty="0" smtClean="0">
                <a:latin typeface="微软雅黑" panose="020B0503020204020204" pitchFamily="34" charset="-122"/>
                <a:ea typeface="微软雅黑" panose="020B0503020204020204" pitchFamily="34" charset="-122"/>
              </a:rPr>
              <a:t>The principle can also be used to </a:t>
            </a:r>
          </a:p>
          <a:p>
            <a:r>
              <a:rPr lang="en-US" altLang="zh-CN" sz="2800" b="1" dirty="0">
                <a:latin typeface="微软雅黑" panose="020B0503020204020204" pitchFamily="34" charset="-122"/>
                <a:ea typeface="微软雅黑" panose="020B0503020204020204" pitchFamily="34" charset="-122"/>
              </a:rPr>
              <a:t> </a:t>
            </a:r>
            <a:r>
              <a:rPr lang="en-US" altLang="zh-CN" sz="2800" b="1" dirty="0" smtClean="0">
                <a:latin typeface="微软雅黑" panose="020B0503020204020204" pitchFamily="34" charset="-122"/>
                <a:ea typeface="微软雅黑" panose="020B0503020204020204" pitchFamily="34" charset="-122"/>
              </a:rPr>
              <a:t>     reduce FCT, e.g., LPD-s with </a:t>
            </a:r>
            <a:endParaRPr lang="en-US" altLang="zh-CN" dirty="0"/>
          </a:p>
          <a:p>
            <a:endParaRPr lang="en-US" altLang="zh-CN" sz="2800" b="1" dirty="0">
              <a:latin typeface="微软雅黑" panose="020B0503020204020204" pitchFamily="34" charset="-122"/>
              <a:ea typeface="微软雅黑" panose="020B0503020204020204" pitchFamily="34" charset="-122"/>
            </a:endParaRPr>
          </a:p>
        </p:txBody>
      </p:sp>
      <p:pic>
        <p:nvPicPr>
          <p:cNvPr id="13" name="图片 12"/>
          <p:cNvPicPr>
            <a:picLocks noChangeAspect="1"/>
          </p:cNvPicPr>
          <p:nvPr/>
        </p:nvPicPr>
        <p:blipFill>
          <a:blip r:embed="rId2"/>
          <a:stretch>
            <a:fillRect/>
          </a:stretch>
        </p:blipFill>
        <p:spPr>
          <a:xfrm>
            <a:off x="7979962" y="3557702"/>
            <a:ext cx="3866301" cy="3236237"/>
          </a:xfrm>
          <a:prstGeom prst="rect">
            <a:avLst/>
          </a:prstGeom>
        </p:spPr>
      </p:pic>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8156" y="2885142"/>
            <a:ext cx="4723212" cy="13451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43227" y="90034"/>
            <a:ext cx="4621477" cy="37307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7"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72873" y="5438162"/>
            <a:ext cx="1949407" cy="40332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5171195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Extension</a:t>
            </a:r>
            <a:endParaRPr kumimoji="1" lang="zh-CN" altLang="en-US" dirty="0"/>
          </a:p>
        </p:txBody>
      </p:sp>
      <p:sp>
        <p:nvSpPr>
          <p:cNvPr id="3" name="内容占位符 2"/>
          <p:cNvSpPr>
            <a:spLocks noGrp="1"/>
          </p:cNvSpPr>
          <p:nvPr>
            <p:ph sz="half" idx="1"/>
          </p:nvPr>
        </p:nvSpPr>
        <p:spPr/>
        <p:txBody>
          <a:bodyPr/>
          <a:lstStyle/>
          <a:p>
            <a:endParaRPr kumimoji="1" lang="zh-CN" altLang="en-US"/>
          </a:p>
        </p:txBody>
      </p:sp>
      <p:pic>
        <p:nvPicPr>
          <p:cNvPr id="5" name="内容占位符 4"/>
          <p:cNvPicPr>
            <a:picLocks noGrp="1" noChangeAspect="1"/>
          </p:cNvPicPr>
          <p:nvPr>
            <p:ph sz="half" idx="2"/>
          </p:nvPr>
        </p:nvPicPr>
        <p:blipFill>
          <a:blip r:embed="rId3"/>
          <a:stretch>
            <a:fillRect/>
          </a:stretch>
        </p:blipFill>
        <p:spPr>
          <a:xfrm>
            <a:off x="838200" y="1825625"/>
            <a:ext cx="9825074" cy="3782754"/>
          </a:xfrm>
          <a:prstGeom prst="rect">
            <a:avLst/>
          </a:prstGeom>
        </p:spPr>
      </p:pic>
      <p:pic>
        <p:nvPicPr>
          <p:cNvPr id="6" name="图片 5"/>
          <p:cNvPicPr>
            <a:picLocks noChangeAspect="1"/>
          </p:cNvPicPr>
          <p:nvPr/>
        </p:nvPicPr>
        <p:blipFill>
          <a:blip r:embed="rId4"/>
          <a:stretch>
            <a:fillRect/>
          </a:stretch>
        </p:blipFill>
        <p:spPr>
          <a:xfrm>
            <a:off x="2504617" y="1156682"/>
            <a:ext cx="6492240" cy="5120640"/>
          </a:xfrm>
          <a:prstGeom prst="rect">
            <a:avLst/>
          </a:prstGeom>
        </p:spPr>
      </p:pic>
    </p:spTree>
    <p:extLst>
      <p:ext uri="{BB962C8B-B14F-4D97-AF65-F5344CB8AC3E}">
        <p14:creationId xmlns:p14="http://schemas.microsoft.com/office/powerpoint/2010/main" val="855636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Web</a:t>
            </a:r>
            <a:r>
              <a:rPr kumimoji="1" lang="zh-CN" altLang="en-US" dirty="0" smtClean="0"/>
              <a:t> </a:t>
            </a:r>
            <a:r>
              <a:rPr kumimoji="1" lang="en-US" altLang="zh-CN" dirty="0" smtClean="0"/>
              <a:t>search</a:t>
            </a:r>
            <a:r>
              <a:rPr kumimoji="1" lang="zh-CN" altLang="en-US" dirty="0" smtClean="0"/>
              <a:t> </a:t>
            </a:r>
            <a:r>
              <a:rPr kumimoji="1" lang="en-US" altLang="zh-CN" dirty="0" smtClean="0"/>
              <a:t>load</a:t>
            </a:r>
            <a:endParaRPr kumimoji="1" lang="zh-CN" altLang="en-US" dirty="0"/>
          </a:p>
        </p:txBody>
      </p:sp>
      <p:sp>
        <p:nvSpPr>
          <p:cNvPr id="3" name="内容占位符 2"/>
          <p:cNvSpPr>
            <a:spLocks noGrp="1"/>
          </p:cNvSpPr>
          <p:nvPr>
            <p:ph sz="half" idx="1"/>
          </p:nvPr>
        </p:nvSpPr>
        <p:spPr/>
        <p:txBody>
          <a:bodyPr/>
          <a:lstStyle/>
          <a:p>
            <a:endParaRPr kumimoji="1" lang="zh-CN" altLang="en-US"/>
          </a:p>
        </p:txBody>
      </p:sp>
      <p:sp>
        <p:nvSpPr>
          <p:cNvPr id="4" name="内容占位符 3"/>
          <p:cNvSpPr>
            <a:spLocks noGrp="1"/>
          </p:cNvSpPr>
          <p:nvPr>
            <p:ph sz="half" idx="2"/>
          </p:nvPr>
        </p:nvSpPr>
        <p:spPr/>
        <p:txBody>
          <a:bodyPr/>
          <a:lstStyle/>
          <a:p>
            <a:endParaRPr kumimoji="1" lang="zh-CN" altLang="en-US"/>
          </a:p>
        </p:txBody>
      </p:sp>
      <p:pic>
        <p:nvPicPr>
          <p:cNvPr id="5" name="图片 4"/>
          <p:cNvPicPr>
            <a:picLocks noChangeAspect="1"/>
          </p:cNvPicPr>
          <p:nvPr/>
        </p:nvPicPr>
        <p:blipFill>
          <a:blip r:embed="rId2"/>
          <a:stretch>
            <a:fillRect/>
          </a:stretch>
        </p:blipFill>
        <p:spPr>
          <a:xfrm>
            <a:off x="0" y="2071674"/>
            <a:ext cx="12192000" cy="4105289"/>
          </a:xfrm>
          <a:prstGeom prst="rect">
            <a:avLst/>
          </a:prstGeom>
        </p:spPr>
      </p:pic>
    </p:spTree>
    <p:extLst>
      <p:ext uri="{BB962C8B-B14F-4D97-AF65-F5344CB8AC3E}">
        <p14:creationId xmlns:p14="http://schemas.microsoft.com/office/powerpoint/2010/main" val="66026075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00957"/>
            <a:ext cx="10515600" cy="1325563"/>
          </a:xfrm>
        </p:spPr>
        <p:txBody>
          <a:bodyPr/>
          <a:lstStyle/>
          <a:p>
            <a:r>
              <a:rPr lang="en-US" altLang="zh-CN" dirty="0" smtClean="0">
                <a:latin typeface="微软雅黑" panose="020B0503020204020204" pitchFamily="34" charset="-122"/>
                <a:ea typeface="微软雅黑" panose="020B0503020204020204" pitchFamily="34" charset="-122"/>
              </a:rPr>
              <a:t>Background</a:t>
            </a:r>
            <a:endParaRPr lang="zh-CN" altLang="en-US" dirty="0">
              <a:latin typeface="微软雅黑" panose="020B0503020204020204" pitchFamily="34" charset="-122"/>
              <a:ea typeface="微软雅黑" panose="020B0503020204020204" pitchFamily="34" charset="-122"/>
            </a:endParaRPr>
          </a:p>
        </p:txBody>
      </p:sp>
      <p:sp>
        <p:nvSpPr>
          <p:cNvPr id="4" name="内容占位符 3"/>
          <p:cNvSpPr>
            <a:spLocks noGrp="1"/>
          </p:cNvSpPr>
          <p:nvPr>
            <p:ph sz="half" idx="2"/>
          </p:nvPr>
        </p:nvSpPr>
        <p:spPr>
          <a:xfrm>
            <a:off x="5498431" y="1626520"/>
            <a:ext cx="5181600" cy="4351338"/>
          </a:xfrm>
        </p:spPr>
        <p:txBody>
          <a:bodyPr>
            <a:normAutofit lnSpcReduction="10000"/>
          </a:bodyPr>
          <a:lstStyle/>
          <a:p>
            <a:r>
              <a:rPr lang="en-US" altLang="zh-CN" dirty="0">
                <a:latin typeface="微软雅黑" panose="020B0503020204020204" pitchFamily="34" charset="-122"/>
                <a:ea typeface="微软雅黑" panose="020B0503020204020204" pitchFamily="34" charset="-122"/>
              </a:rPr>
              <a:t>Large </a:t>
            </a:r>
            <a:r>
              <a:rPr lang="en-US" altLang="zh-CN" dirty="0" smtClean="0">
                <a:latin typeface="微软雅黑" panose="020B0503020204020204" pitchFamily="34" charset="-122"/>
                <a:ea typeface="微软雅黑" panose="020B0503020204020204" pitchFamily="34" charset="-122"/>
              </a:rPr>
              <a:t>purposely-built </a:t>
            </a:r>
            <a:r>
              <a:rPr lang="en-US" altLang="zh-CN" dirty="0">
                <a:latin typeface="微软雅黑" panose="020B0503020204020204" pitchFamily="34" charset="-122"/>
                <a:ea typeface="微软雅黑" panose="020B0503020204020204" pitchFamily="34" charset="-122"/>
              </a:rPr>
              <a:t>DCs</a:t>
            </a:r>
          </a:p>
          <a:p>
            <a:pPr lvl="1"/>
            <a:r>
              <a:rPr lang="en-US" altLang="zh-CN" sz="2000" dirty="0" smtClean="0">
                <a:latin typeface="微软雅黑" panose="020B0503020204020204" pitchFamily="34" charset="-122"/>
                <a:ea typeface="微软雅黑" panose="020B0503020204020204" pitchFamily="34" charset="-122"/>
              </a:rPr>
              <a:t>Huge investment:  R&amp;D, business</a:t>
            </a:r>
          </a:p>
          <a:p>
            <a:pPr lvl="1"/>
            <a:endParaRPr lang="en-US" altLang="zh-CN" sz="2000" dirty="0" smtClean="0">
              <a:latin typeface="微软雅黑" panose="020B0503020204020204" pitchFamily="34" charset="-122"/>
              <a:ea typeface="微软雅黑" panose="020B0503020204020204" pitchFamily="34" charset="-122"/>
            </a:endParaRPr>
          </a:p>
          <a:p>
            <a:r>
              <a:rPr lang="en-US" altLang="zh-CN" dirty="0" smtClean="0">
                <a:latin typeface="微软雅黑" panose="020B0503020204020204" pitchFamily="34" charset="-122"/>
                <a:ea typeface="微软雅黑" panose="020B0503020204020204" pitchFamily="34" charset="-122"/>
              </a:rPr>
              <a:t>Latency is important</a:t>
            </a:r>
          </a:p>
          <a:p>
            <a:pPr lvl="1"/>
            <a:r>
              <a:rPr lang="en-US" altLang="zh-CN" sz="2000" dirty="0" smtClean="0">
                <a:latin typeface="微软雅黑" panose="020B0503020204020204" pitchFamily="34" charset="-122"/>
                <a:ea typeface="微软雅黑" panose="020B0503020204020204" pitchFamily="34" charset="-122"/>
                <a:hlinkClick r:id="rId3" action="ppaction://hlinksldjump"/>
              </a:rPr>
              <a:t>OLDI – Online Data-Intensive applications are popular</a:t>
            </a:r>
            <a:endParaRPr lang="en-US" altLang="zh-CN" sz="2000" dirty="0" smtClean="0">
              <a:latin typeface="微软雅黑" panose="020B0503020204020204" pitchFamily="34" charset="-122"/>
              <a:ea typeface="微软雅黑" panose="020B0503020204020204" pitchFamily="34" charset="-122"/>
            </a:endParaRPr>
          </a:p>
          <a:p>
            <a:pPr lvl="1"/>
            <a:r>
              <a:rPr lang="en-US" altLang="zh-CN" sz="2000" dirty="0">
                <a:latin typeface="微软雅黑" panose="020B0503020204020204" pitchFamily="34" charset="-122"/>
                <a:ea typeface="微软雅黑" panose="020B0503020204020204" pitchFamily="34" charset="-122"/>
              </a:rPr>
              <a:t>TCP and DCTCP do not work well. </a:t>
            </a:r>
          </a:p>
          <a:p>
            <a:pPr lvl="1"/>
            <a:r>
              <a:rPr lang="en-US" altLang="zh-CN" sz="2000" dirty="0">
                <a:latin typeface="微软雅黑" panose="020B0503020204020204" pitchFamily="34" charset="-122"/>
                <a:ea typeface="微软雅黑" panose="020B0503020204020204" pitchFamily="34" charset="-122"/>
              </a:rPr>
              <a:t>D2TCP falls short ,as application flows have different value of latency.</a:t>
            </a:r>
          </a:p>
          <a:p>
            <a:pPr lvl="1"/>
            <a:r>
              <a:rPr lang="en-US" altLang="zh-CN" sz="2000" dirty="0" smtClean="0">
                <a:latin typeface="微软雅黑" panose="020B0503020204020204" pitchFamily="34" charset="-122"/>
                <a:ea typeface="微软雅黑" panose="020B0503020204020204" pitchFamily="34" charset="-122"/>
              </a:rPr>
              <a:t>more </a:t>
            </a:r>
            <a:r>
              <a:rPr lang="en-US" altLang="zh-CN" sz="2000" dirty="0" smtClean="0">
                <a:solidFill>
                  <a:srgbClr val="FF0000"/>
                </a:solidFill>
                <a:latin typeface="微软雅黑" panose="020B0503020204020204" pitchFamily="34" charset="-122"/>
                <a:ea typeface="微软雅黑" panose="020B0503020204020204" pitchFamily="34" charset="-122"/>
              </a:rPr>
              <a:t>details </a:t>
            </a:r>
            <a:r>
              <a:rPr lang="en-US" altLang="zh-CN" sz="2000" dirty="0">
                <a:solidFill>
                  <a:srgbClr val="FF0000"/>
                </a:solidFill>
                <a:latin typeface="微软雅黑" panose="020B0503020204020204" pitchFamily="34" charset="-122"/>
                <a:ea typeface="微软雅黑" panose="020B0503020204020204" pitchFamily="34" charset="-122"/>
              </a:rPr>
              <a:t>of flows Deadline </a:t>
            </a:r>
            <a:r>
              <a:rPr lang="en-US" altLang="zh-CN" sz="2000" dirty="0">
                <a:latin typeface="微软雅黑" panose="020B0503020204020204" pitchFamily="34" charset="-122"/>
                <a:ea typeface="微软雅黑" panose="020B0503020204020204" pitchFamily="34" charset="-122"/>
              </a:rPr>
              <a:t>should be taken into consideration.</a:t>
            </a:r>
          </a:p>
          <a:p>
            <a:pPr lvl="1"/>
            <a:endParaRPr lang="en-US" altLang="zh-CN" sz="2000" dirty="0" smtClean="0">
              <a:latin typeface="微软雅黑" panose="020B0503020204020204" pitchFamily="34" charset="-122"/>
              <a:ea typeface="微软雅黑" panose="020B0503020204020204" pitchFamily="34" charset="-122"/>
            </a:endParaRPr>
          </a:p>
        </p:txBody>
      </p:sp>
      <p:pic>
        <p:nvPicPr>
          <p:cNvPr id="5" name="Picture 8" descr="microsoft-datacenter-image8.jpg"/>
          <p:cNvPicPr>
            <a:picLocks noChangeAspect="1"/>
          </p:cNvPicPr>
          <p:nvPr/>
        </p:nvPicPr>
        <p:blipFill>
          <a:blip r:embed="rId4" cstate="print"/>
          <a:stretch>
            <a:fillRect/>
          </a:stretch>
        </p:blipFill>
        <p:spPr>
          <a:xfrm>
            <a:off x="838200" y="1626520"/>
            <a:ext cx="3625937" cy="4803775"/>
          </a:xfrm>
          <a:prstGeom prst="rect">
            <a:avLst/>
          </a:prstGeom>
        </p:spPr>
      </p:pic>
      <p:sp>
        <p:nvSpPr>
          <p:cNvPr id="8" name="文本框 7"/>
          <p:cNvSpPr txBox="1"/>
          <p:nvPr/>
        </p:nvSpPr>
        <p:spPr>
          <a:xfrm>
            <a:off x="4681181" y="5518484"/>
            <a:ext cx="7469875" cy="400110"/>
          </a:xfrm>
          <a:prstGeom prst="rect">
            <a:avLst/>
          </a:prstGeom>
          <a:noFill/>
        </p:spPr>
        <p:txBody>
          <a:bodyPr wrap="square" rtlCol="0">
            <a:spAutoFit/>
          </a:bodyPr>
          <a:lstStyle/>
          <a:p>
            <a:r>
              <a:rPr lang="en-US" altLang="zh-CN" sz="2000" b="1" dirty="0" smtClean="0">
                <a:solidFill>
                  <a:srgbClr val="FF0000"/>
                </a:solidFill>
                <a:latin typeface="微软雅黑" panose="020B0503020204020204" pitchFamily="34" charset="-122"/>
                <a:ea typeface="微软雅黑" panose="020B0503020204020204" pitchFamily="34" charset="-122"/>
              </a:rPr>
              <a:t>Flow </a:t>
            </a:r>
            <a:r>
              <a:rPr lang="en-US" altLang="zh-CN" sz="2000" b="1" dirty="0">
                <a:solidFill>
                  <a:srgbClr val="FF0000"/>
                </a:solidFill>
                <a:latin typeface="微软雅黑" panose="020B0503020204020204" pitchFamily="34" charset="-122"/>
                <a:ea typeface="微软雅黑" panose="020B0503020204020204" pitchFamily="34" charset="-122"/>
              </a:rPr>
              <a:t>latency </a:t>
            </a:r>
            <a:r>
              <a:rPr lang="en-US" altLang="zh-CN" sz="2000" b="1" dirty="0" smtClean="0">
                <a:solidFill>
                  <a:srgbClr val="FF0000"/>
                </a:solidFill>
                <a:latin typeface="微软雅黑" panose="020B0503020204020204" pitchFamily="34" charset="-122"/>
                <a:ea typeface="微软雅黑" panose="020B0503020204020204" pitchFamily="34" charset="-122"/>
              </a:rPr>
              <a:t>in OLDI applications should be guaranteed </a:t>
            </a:r>
            <a:endParaRPr lang="zh-CN" altLang="en-US" sz="2000" b="1" dirty="0">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278456241"/>
      </p:ext>
    </p:extLst>
  </p:cSld>
  <p:clrMapOvr>
    <a:masterClrMapping/>
  </p:clrMapOvr>
  <mc:AlternateContent xmlns:mc="http://schemas.openxmlformats.org/markup-compatibility/2006" xmlns:p14="http://schemas.microsoft.com/office/powerpoint/2010/main">
    <mc:Choice Requires="p14">
      <p:transition spd="slow" p14:dur="2000" advTm="47662"/>
    </mc:Choice>
    <mc:Fallback xmlns="">
      <p:transition spd="slow" advTm="4766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Data</a:t>
            </a:r>
            <a:r>
              <a:rPr kumimoji="1" lang="zh-CN" altLang="en-US" dirty="0" smtClean="0"/>
              <a:t> </a:t>
            </a:r>
            <a:r>
              <a:rPr kumimoji="1" lang="en-US" altLang="zh-CN" dirty="0" smtClean="0"/>
              <a:t>Mining</a:t>
            </a:r>
            <a:r>
              <a:rPr kumimoji="1" lang="zh-CN" altLang="en-US" dirty="0" smtClean="0"/>
              <a:t> </a:t>
            </a:r>
            <a:r>
              <a:rPr kumimoji="1" lang="en-US" altLang="zh-CN" dirty="0" smtClean="0"/>
              <a:t>load</a:t>
            </a:r>
            <a:endParaRPr kumimoji="1" lang="zh-CN" altLang="en-US" dirty="0"/>
          </a:p>
        </p:txBody>
      </p:sp>
      <p:sp>
        <p:nvSpPr>
          <p:cNvPr id="3" name="内容占位符 2"/>
          <p:cNvSpPr>
            <a:spLocks noGrp="1"/>
          </p:cNvSpPr>
          <p:nvPr>
            <p:ph sz="half" idx="1"/>
          </p:nvPr>
        </p:nvSpPr>
        <p:spPr/>
        <p:txBody>
          <a:bodyPr/>
          <a:lstStyle/>
          <a:p>
            <a:endParaRPr kumimoji="1" lang="zh-CN" altLang="en-US"/>
          </a:p>
        </p:txBody>
      </p:sp>
      <p:sp>
        <p:nvSpPr>
          <p:cNvPr id="4" name="内容占位符 3"/>
          <p:cNvSpPr>
            <a:spLocks noGrp="1"/>
          </p:cNvSpPr>
          <p:nvPr>
            <p:ph sz="half" idx="2"/>
          </p:nvPr>
        </p:nvSpPr>
        <p:spPr/>
        <p:txBody>
          <a:bodyPr/>
          <a:lstStyle/>
          <a:p>
            <a:endParaRPr kumimoji="1" lang="zh-CN" altLang="en-US"/>
          </a:p>
        </p:txBody>
      </p:sp>
      <p:pic>
        <p:nvPicPr>
          <p:cNvPr id="5" name="图片 4"/>
          <p:cNvPicPr>
            <a:picLocks noChangeAspect="1"/>
          </p:cNvPicPr>
          <p:nvPr/>
        </p:nvPicPr>
        <p:blipFill>
          <a:blip r:embed="rId2"/>
          <a:stretch>
            <a:fillRect/>
          </a:stretch>
        </p:blipFill>
        <p:spPr>
          <a:xfrm>
            <a:off x="76200" y="2187407"/>
            <a:ext cx="12192000" cy="4124493"/>
          </a:xfrm>
          <a:prstGeom prst="rect">
            <a:avLst/>
          </a:prstGeom>
        </p:spPr>
      </p:pic>
    </p:spTree>
    <p:extLst>
      <p:ext uri="{BB962C8B-B14F-4D97-AF65-F5344CB8AC3E}">
        <p14:creationId xmlns:p14="http://schemas.microsoft.com/office/powerpoint/2010/main" val="125517949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Web</a:t>
            </a:r>
            <a:r>
              <a:rPr kumimoji="1" lang="zh-CN" altLang="en-US" dirty="0"/>
              <a:t> </a:t>
            </a:r>
            <a:r>
              <a:rPr kumimoji="1" lang="en-US" altLang="zh-CN" dirty="0"/>
              <a:t>search</a:t>
            </a:r>
            <a:r>
              <a:rPr kumimoji="1" lang="zh-CN" altLang="en-US" dirty="0"/>
              <a:t> </a:t>
            </a:r>
            <a:r>
              <a:rPr kumimoji="1" lang="en-US" altLang="zh-CN" dirty="0"/>
              <a:t>load</a:t>
            </a:r>
            <a:endParaRPr kumimoji="1" lang="zh-CN" altLang="en-US" dirty="0"/>
          </a:p>
        </p:txBody>
      </p:sp>
      <p:sp>
        <p:nvSpPr>
          <p:cNvPr id="3" name="内容占位符 2"/>
          <p:cNvSpPr>
            <a:spLocks noGrp="1"/>
          </p:cNvSpPr>
          <p:nvPr>
            <p:ph sz="half" idx="1"/>
          </p:nvPr>
        </p:nvSpPr>
        <p:spPr/>
        <p:txBody>
          <a:bodyPr/>
          <a:lstStyle/>
          <a:p>
            <a:endParaRPr kumimoji="1" lang="zh-CN" altLang="en-US"/>
          </a:p>
        </p:txBody>
      </p:sp>
      <p:sp>
        <p:nvSpPr>
          <p:cNvPr id="4" name="内容占位符 3"/>
          <p:cNvSpPr>
            <a:spLocks noGrp="1"/>
          </p:cNvSpPr>
          <p:nvPr>
            <p:ph sz="half" idx="2"/>
          </p:nvPr>
        </p:nvSpPr>
        <p:spPr/>
        <p:txBody>
          <a:bodyPr/>
          <a:lstStyle/>
          <a:p>
            <a:endParaRPr kumimoji="1" lang="zh-CN" altLang="en-US"/>
          </a:p>
        </p:txBody>
      </p:sp>
      <p:pic>
        <p:nvPicPr>
          <p:cNvPr id="5" name="图片 4"/>
          <p:cNvPicPr>
            <a:picLocks noChangeAspect="1"/>
          </p:cNvPicPr>
          <p:nvPr/>
        </p:nvPicPr>
        <p:blipFill>
          <a:blip r:embed="rId2"/>
          <a:stretch>
            <a:fillRect/>
          </a:stretch>
        </p:blipFill>
        <p:spPr>
          <a:xfrm>
            <a:off x="76200" y="2370377"/>
            <a:ext cx="12192000" cy="3941523"/>
          </a:xfrm>
          <a:prstGeom prst="rect">
            <a:avLst/>
          </a:prstGeom>
        </p:spPr>
      </p:pic>
    </p:spTree>
    <p:extLst>
      <p:ext uri="{BB962C8B-B14F-4D97-AF65-F5344CB8AC3E}">
        <p14:creationId xmlns:p14="http://schemas.microsoft.com/office/powerpoint/2010/main" val="196070985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Data</a:t>
            </a:r>
            <a:r>
              <a:rPr kumimoji="1" lang="zh-CN" altLang="en-US" dirty="0"/>
              <a:t> </a:t>
            </a:r>
            <a:r>
              <a:rPr kumimoji="1" lang="en-US" altLang="zh-CN" dirty="0"/>
              <a:t>Mining</a:t>
            </a:r>
            <a:r>
              <a:rPr kumimoji="1" lang="zh-CN" altLang="en-US" dirty="0"/>
              <a:t> </a:t>
            </a:r>
            <a:r>
              <a:rPr kumimoji="1" lang="en-US" altLang="zh-CN" dirty="0"/>
              <a:t>load</a:t>
            </a:r>
            <a:endParaRPr kumimoji="1" lang="zh-CN" altLang="en-US" dirty="0"/>
          </a:p>
        </p:txBody>
      </p:sp>
      <p:sp>
        <p:nvSpPr>
          <p:cNvPr id="3" name="内容占位符 2"/>
          <p:cNvSpPr>
            <a:spLocks noGrp="1"/>
          </p:cNvSpPr>
          <p:nvPr>
            <p:ph sz="half" idx="1"/>
          </p:nvPr>
        </p:nvSpPr>
        <p:spPr/>
        <p:txBody>
          <a:bodyPr/>
          <a:lstStyle/>
          <a:p>
            <a:endParaRPr kumimoji="1" lang="zh-CN" altLang="en-US"/>
          </a:p>
        </p:txBody>
      </p:sp>
      <p:sp>
        <p:nvSpPr>
          <p:cNvPr id="4" name="内容占位符 3"/>
          <p:cNvSpPr>
            <a:spLocks noGrp="1"/>
          </p:cNvSpPr>
          <p:nvPr>
            <p:ph sz="half" idx="2"/>
          </p:nvPr>
        </p:nvSpPr>
        <p:spPr/>
        <p:txBody>
          <a:bodyPr/>
          <a:lstStyle/>
          <a:p>
            <a:endParaRPr kumimoji="1" lang="zh-CN" altLang="en-US"/>
          </a:p>
        </p:txBody>
      </p:sp>
      <p:pic>
        <p:nvPicPr>
          <p:cNvPr id="5" name="图片 4"/>
          <p:cNvPicPr>
            <a:picLocks noChangeAspect="1"/>
          </p:cNvPicPr>
          <p:nvPr/>
        </p:nvPicPr>
        <p:blipFill>
          <a:blip r:embed="rId2"/>
          <a:stretch>
            <a:fillRect/>
          </a:stretch>
        </p:blipFill>
        <p:spPr>
          <a:xfrm>
            <a:off x="76200" y="2320872"/>
            <a:ext cx="12192000" cy="3991028"/>
          </a:xfrm>
          <a:prstGeom prst="rect">
            <a:avLst/>
          </a:prstGeom>
        </p:spPr>
      </p:pic>
    </p:spTree>
    <p:extLst>
      <p:ext uri="{BB962C8B-B14F-4D97-AF65-F5344CB8AC3E}">
        <p14:creationId xmlns:p14="http://schemas.microsoft.com/office/powerpoint/2010/main" val="21397540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Web</a:t>
            </a:r>
            <a:r>
              <a:rPr kumimoji="1" lang="zh-CN" altLang="en-US" dirty="0"/>
              <a:t> </a:t>
            </a:r>
            <a:r>
              <a:rPr kumimoji="1" lang="en-US" altLang="zh-CN" dirty="0"/>
              <a:t>search</a:t>
            </a:r>
            <a:r>
              <a:rPr kumimoji="1" lang="zh-CN" altLang="en-US" dirty="0"/>
              <a:t> </a:t>
            </a:r>
            <a:r>
              <a:rPr kumimoji="1" lang="en-US" altLang="zh-CN" dirty="0"/>
              <a:t>load</a:t>
            </a:r>
            <a:endParaRPr kumimoji="1" lang="zh-CN" altLang="en-US" dirty="0"/>
          </a:p>
        </p:txBody>
      </p:sp>
      <p:sp>
        <p:nvSpPr>
          <p:cNvPr id="3" name="内容占位符 2"/>
          <p:cNvSpPr>
            <a:spLocks noGrp="1"/>
          </p:cNvSpPr>
          <p:nvPr>
            <p:ph sz="half" idx="1"/>
          </p:nvPr>
        </p:nvSpPr>
        <p:spPr/>
        <p:txBody>
          <a:bodyPr/>
          <a:lstStyle/>
          <a:p>
            <a:endParaRPr kumimoji="1" lang="zh-CN" altLang="en-US"/>
          </a:p>
        </p:txBody>
      </p:sp>
      <p:sp>
        <p:nvSpPr>
          <p:cNvPr id="4" name="内容占位符 3"/>
          <p:cNvSpPr>
            <a:spLocks noGrp="1"/>
          </p:cNvSpPr>
          <p:nvPr>
            <p:ph sz="half" idx="2"/>
          </p:nvPr>
        </p:nvSpPr>
        <p:spPr/>
        <p:txBody>
          <a:bodyPr/>
          <a:lstStyle/>
          <a:p>
            <a:endParaRPr kumimoji="1" lang="zh-CN" altLang="en-US"/>
          </a:p>
        </p:txBody>
      </p:sp>
      <p:pic>
        <p:nvPicPr>
          <p:cNvPr id="5" name="图片 4"/>
          <p:cNvPicPr>
            <a:picLocks noChangeAspect="1"/>
          </p:cNvPicPr>
          <p:nvPr/>
        </p:nvPicPr>
        <p:blipFill>
          <a:blip r:embed="rId2"/>
          <a:stretch>
            <a:fillRect/>
          </a:stretch>
        </p:blipFill>
        <p:spPr>
          <a:xfrm>
            <a:off x="76200" y="2250726"/>
            <a:ext cx="12192000" cy="3926237"/>
          </a:xfrm>
          <a:prstGeom prst="rect">
            <a:avLst/>
          </a:prstGeom>
        </p:spPr>
      </p:pic>
    </p:spTree>
    <p:extLst>
      <p:ext uri="{BB962C8B-B14F-4D97-AF65-F5344CB8AC3E}">
        <p14:creationId xmlns:p14="http://schemas.microsoft.com/office/powerpoint/2010/main" val="213079439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LPD</a:t>
            </a:r>
            <a:r>
              <a:rPr kumimoji="1" lang="zh-CN" altLang="en-US" dirty="0" smtClean="0"/>
              <a:t> </a:t>
            </a:r>
            <a:r>
              <a:rPr kumimoji="1" lang="en-US" altLang="zh-CN" dirty="0" smtClean="0"/>
              <a:t>model</a:t>
            </a:r>
            <a:r>
              <a:rPr kumimoji="1" lang="zh-CN" altLang="en-US" dirty="0" smtClean="0"/>
              <a:t> </a:t>
            </a:r>
            <a:endParaRPr kumimoji="1" lang="zh-CN" altLang="en-US" dirty="0"/>
          </a:p>
        </p:txBody>
      </p:sp>
      <p:sp>
        <p:nvSpPr>
          <p:cNvPr id="3" name="内容占位符 2"/>
          <p:cNvSpPr>
            <a:spLocks noGrp="1"/>
          </p:cNvSpPr>
          <p:nvPr>
            <p:ph sz="half" idx="1"/>
          </p:nvPr>
        </p:nvSpPr>
        <p:spPr/>
        <p:txBody>
          <a:bodyPr/>
          <a:lstStyle/>
          <a:p>
            <a:r>
              <a:rPr kumimoji="1" lang="en-US" altLang="zh-CN" dirty="0" smtClean="0"/>
              <a:t>fixed</a:t>
            </a:r>
            <a:r>
              <a:rPr kumimoji="1" lang="zh-CN" altLang="en-US" dirty="0" smtClean="0"/>
              <a:t> </a:t>
            </a:r>
            <a:r>
              <a:rPr kumimoji="1" lang="en-US" altLang="zh-CN" dirty="0" smtClean="0"/>
              <a:t>point</a:t>
            </a:r>
            <a:endParaRPr kumimoji="1" lang="zh-CN" altLang="en-US" dirty="0"/>
          </a:p>
        </p:txBody>
      </p:sp>
      <p:sp>
        <p:nvSpPr>
          <p:cNvPr id="4" name="内容占位符 3"/>
          <p:cNvSpPr>
            <a:spLocks noGrp="1"/>
          </p:cNvSpPr>
          <p:nvPr>
            <p:ph sz="half" idx="2"/>
          </p:nvPr>
        </p:nvSpPr>
        <p:spPr/>
        <p:txBody>
          <a:bodyPr/>
          <a:lstStyle/>
          <a:p>
            <a:endParaRPr kumimoji="1" lang="zh-CN" altLang="en-US" dirty="0"/>
          </a:p>
        </p:txBody>
      </p:sp>
      <p:pic>
        <p:nvPicPr>
          <p:cNvPr id="5" name="图片 4"/>
          <p:cNvPicPr>
            <a:picLocks noChangeAspect="1"/>
          </p:cNvPicPr>
          <p:nvPr/>
        </p:nvPicPr>
        <p:blipFill>
          <a:blip r:embed="rId3"/>
          <a:stretch>
            <a:fillRect/>
          </a:stretch>
        </p:blipFill>
        <p:spPr>
          <a:xfrm>
            <a:off x="4610100" y="684054"/>
            <a:ext cx="7163330" cy="2773680"/>
          </a:xfrm>
          <a:prstGeom prst="rect">
            <a:avLst/>
          </a:prstGeom>
        </p:spPr>
      </p:pic>
      <p:pic>
        <p:nvPicPr>
          <p:cNvPr id="7" name="图片 6"/>
          <p:cNvPicPr>
            <a:picLocks noChangeAspect="1"/>
          </p:cNvPicPr>
          <p:nvPr/>
        </p:nvPicPr>
        <p:blipFill>
          <a:blip r:embed="rId4"/>
          <a:stretch>
            <a:fillRect/>
          </a:stretch>
        </p:blipFill>
        <p:spPr>
          <a:xfrm>
            <a:off x="838200" y="2773680"/>
            <a:ext cx="3048000" cy="457200"/>
          </a:xfrm>
          <a:prstGeom prst="rect">
            <a:avLst/>
          </a:prstGeom>
        </p:spPr>
      </p:pic>
      <p:pic>
        <p:nvPicPr>
          <p:cNvPr id="8" name="图片 7"/>
          <p:cNvPicPr>
            <a:picLocks noChangeAspect="1"/>
          </p:cNvPicPr>
          <p:nvPr/>
        </p:nvPicPr>
        <p:blipFill>
          <a:blip r:embed="rId5"/>
          <a:stretch>
            <a:fillRect/>
          </a:stretch>
        </p:blipFill>
        <p:spPr>
          <a:xfrm>
            <a:off x="838200" y="4001294"/>
            <a:ext cx="7543800" cy="1143000"/>
          </a:xfrm>
          <a:prstGeom prst="rect">
            <a:avLst/>
          </a:prstGeom>
          <a:noFill/>
          <a:ln>
            <a:noFill/>
          </a:ln>
        </p:spPr>
      </p:pic>
      <p:pic>
        <p:nvPicPr>
          <p:cNvPr id="9" name="图片 8"/>
          <p:cNvPicPr>
            <a:picLocks noChangeAspect="1"/>
          </p:cNvPicPr>
          <p:nvPr/>
        </p:nvPicPr>
        <p:blipFill>
          <a:blip r:embed="rId6"/>
          <a:stretch>
            <a:fillRect/>
          </a:stretch>
        </p:blipFill>
        <p:spPr>
          <a:xfrm>
            <a:off x="838200" y="5524500"/>
            <a:ext cx="6223000" cy="787400"/>
          </a:xfrm>
          <a:prstGeom prst="rect">
            <a:avLst/>
          </a:prstGeom>
        </p:spPr>
      </p:pic>
    </p:spTree>
    <p:extLst>
      <p:ext uri="{BB962C8B-B14F-4D97-AF65-F5344CB8AC3E}">
        <p14:creationId xmlns:p14="http://schemas.microsoft.com/office/powerpoint/2010/main" val="1350573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9" presetClass="entr" presetSubtype="0"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dissolve">
                                      <p:cBhvr>
                                        <p:cTn id="13" dur="500"/>
                                        <p:tgtEl>
                                          <p:spTgt spid="3">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dissolve">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dissolve">
                                      <p:cBhvr>
                                        <p:cTn id="23" dur="500"/>
                                        <p:tgtEl>
                                          <p:spTgt spid="8"/>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nodeType="click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dissolve">
                                      <p:cBhvr>
                                        <p:cTn id="2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变换</a:t>
            </a:r>
            <a:r>
              <a:rPr kumimoji="1" lang="en-US" altLang="zh-CN" dirty="0" smtClean="0"/>
              <a:t>DMAX</a:t>
            </a:r>
            <a:r>
              <a:rPr kumimoji="1" lang="zh-CN" altLang="en-US" dirty="0" smtClean="0"/>
              <a:t>影响</a:t>
            </a:r>
            <a:endParaRPr kumimoji="1" lang="zh-CN" altLang="en-US" dirty="0"/>
          </a:p>
        </p:txBody>
      </p:sp>
      <p:sp>
        <p:nvSpPr>
          <p:cNvPr id="3" name="内容占位符 2"/>
          <p:cNvSpPr>
            <a:spLocks noGrp="1"/>
          </p:cNvSpPr>
          <p:nvPr>
            <p:ph sz="half" idx="1"/>
          </p:nvPr>
        </p:nvSpPr>
        <p:spPr/>
        <p:txBody>
          <a:bodyPr/>
          <a:lstStyle/>
          <a:p>
            <a:endParaRPr kumimoji="1" lang="zh-CN" altLang="en-US"/>
          </a:p>
        </p:txBody>
      </p:sp>
      <p:sp>
        <p:nvSpPr>
          <p:cNvPr id="4" name="内容占位符 3"/>
          <p:cNvSpPr>
            <a:spLocks noGrp="1"/>
          </p:cNvSpPr>
          <p:nvPr>
            <p:ph sz="half" idx="2"/>
          </p:nvPr>
        </p:nvSpPr>
        <p:spPr/>
        <p:txBody>
          <a:bodyPr/>
          <a:lstStyle/>
          <a:p>
            <a:endParaRPr kumimoji="1" lang="zh-CN" altLang="en-US"/>
          </a:p>
        </p:txBody>
      </p:sp>
      <p:pic>
        <p:nvPicPr>
          <p:cNvPr id="5" name="图片 4"/>
          <p:cNvPicPr>
            <a:picLocks noChangeAspect="1"/>
          </p:cNvPicPr>
          <p:nvPr/>
        </p:nvPicPr>
        <p:blipFill>
          <a:blip r:embed="rId2"/>
          <a:stretch>
            <a:fillRect/>
          </a:stretch>
        </p:blipFill>
        <p:spPr>
          <a:xfrm>
            <a:off x="1724152" y="2036763"/>
            <a:ext cx="7366000" cy="4140200"/>
          </a:xfrm>
          <a:prstGeom prst="rect">
            <a:avLst/>
          </a:prstGeom>
        </p:spPr>
      </p:pic>
    </p:spTree>
    <p:extLst>
      <p:ext uri="{BB962C8B-B14F-4D97-AF65-F5344CB8AC3E}">
        <p14:creationId xmlns:p14="http://schemas.microsoft.com/office/powerpoint/2010/main" val="208620672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kumimoji="1" lang="en-US" altLang="zh-CN" dirty="0" smtClean="0"/>
              <a:t>ATC-Accumulate</a:t>
            </a:r>
            <a:r>
              <a:rPr kumimoji="1" lang="zh-CN" altLang="en-US" dirty="0" smtClean="0"/>
              <a:t> </a:t>
            </a:r>
            <a:r>
              <a:rPr kumimoji="1" lang="en-US" altLang="zh-CN" dirty="0" smtClean="0"/>
              <a:t>time</a:t>
            </a:r>
            <a:r>
              <a:rPr kumimoji="1" lang="zh-CN" altLang="en-US" dirty="0" smtClean="0"/>
              <a:t> </a:t>
            </a:r>
            <a:r>
              <a:rPr kumimoji="1" lang="en-US" altLang="zh-CN" dirty="0" smtClean="0"/>
              <a:t>congestion</a:t>
            </a:r>
            <a:r>
              <a:rPr kumimoji="1" lang="zh-CN" altLang="en-US" dirty="0" smtClean="0"/>
              <a:t> </a:t>
            </a:r>
            <a:r>
              <a:rPr kumimoji="1" lang="en-US" altLang="zh-CN" dirty="0" smtClean="0"/>
              <a:t>control</a:t>
            </a:r>
            <a:endParaRPr kumimoji="1" lang="zh-CN" altLang="en-US" dirty="0"/>
          </a:p>
        </p:txBody>
      </p:sp>
      <p:sp>
        <p:nvSpPr>
          <p:cNvPr id="3" name="内容占位符 2"/>
          <p:cNvSpPr>
            <a:spLocks noGrp="1"/>
          </p:cNvSpPr>
          <p:nvPr>
            <p:ph sz="half" idx="1"/>
          </p:nvPr>
        </p:nvSpPr>
        <p:spPr/>
        <p:txBody>
          <a:bodyPr/>
          <a:lstStyle/>
          <a:p>
            <a:r>
              <a:rPr kumimoji="1" lang="zh-CN" altLang="en-US" dirty="0" smtClean="0"/>
              <a:t>假设：</a:t>
            </a:r>
          </a:p>
          <a:p>
            <a:pPr lvl="1"/>
            <a:r>
              <a:rPr kumimoji="1" lang="zh-CN" altLang="en-US" dirty="0"/>
              <a:t>应用需要人为设置期限</a:t>
            </a:r>
          </a:p>
          <a:p>
            <a:pPr lvl="1"/>
            <a:r>
              <a:rPr kumimoji="1" lang="zh-CN" altLang="en-US" dirty="0"/>
              <a:t>在数据中心中应用期限难以</a:t>
            </a:r>
            <a:r>
              <a:rPr kumimoji="1" lang="zh-CN" altLang="en-US" dirty="0" smtClean="0"/>
              <a:t>得</a:t>
            </a:r>
            <a:endParaRPr kumimoji="1" lang="zh-CN" altLang="en-US" dirty="0"/>
          </a:p>
          <a:p>
            <a:r>
              <a:rPr kumimoji="1" lang="zh-CN" altLang="en-US" dirty="0" smtClean="0"/>
              <a:t>目标：</a:t>
            </a:r>
          </a:p>
          <a:p>
            <a:pPr lvl="1"/>
            <a:r>
              <a:rPr kumimoji="1" lang="zh-CN" altLang="en-US" dirty="0" smtClean="0"/>
              <a:t>不设置</a:t>
            </a:r>
            <a:r>
              <a:rPr kumimoji="1" lang="en-US" altLang="zh-CN" dirty="0" smtClean="0"/>
              <a:t>deadline</a:t>
            </a:r>
            <a:r>
              <a:rPr kumimoji="1" lang="zh-CN" altLang="en-US" dirty="0" smtClean="0"/>
              <a:t> </a:t>
            </a:r>
            <a:r>
              <a:rPr kumimoji="1" lang="en-US" altLang="zh-CN" dirty="0" smtClean="0"/>
              <a:t>,</a:t>
            </a:r>
            <a:r>
              <a:rPr kumimoji="1" lang="zh-CN" altLang="en-US" dirty="0" smtClean="0"/>
              <a:t>依然能达到</a:t>
            </a:r>
            <a:r>
              <a:rPr kumimoji="1" lang="en-US" altLang="zh-CN" dirty="0" smtClean="0"/>
              <a:t>deadline</a:t>
            </a:r>
            <a:r>
              <a:rPr kumimoji="1" lang="zh-CN" altLang="en-US" dirty="0" smtClean="0"/>
              <a:t>的效果</a:t>
            </a:r>
          </a:p>
        </p:txBody>
      </p:sp>
      <p:sp>
        <p:nvSpPr>
          <p:cNvPr id="4" name="内容占位符 3"/>
          <p:cNvSpPr>
            <a:spLocks noGrp="1"/>
          </p:cNvSpPr>
          <p:nvPr>
            <p:ph sz="half" idx="2"/>
          </p:nvPr>
        </p:nvSpPr>
        <p:spPr/>
        <p:txBody>
          <a:bodyPr/>
          <a:lstStyle/>
          <a:p>
            <a:r>
              <a:rPr kumimoji="1" lang="zh-CN" altLang="en-US" dirty="0" smtClean="0"/>
              <a:t>方法：</a:t>
            </a:r>
            <a:endParaRPr kumimoji="1" lang="zh-CN" altLang="en-US" dirty="0"/>
          </a:p>
          <a:p>
            <a:pPr lvl="1"/>
            <a:r>
              <a:rPr kumimoji="1" lang="en-US" altLang="zh-CN" dirty="0" smtClean="0"/>
              <a:t>flow</a:t>
            </a:r>
            <a:r>
              <a:rPr kumimoji="1" lang="zh-CN" altLang="en-US" dirty="0" smtClean="0"/>
              <a:t> </a:t>
            </a:r>
            <a:r>
              <a:rPr kumimoji="1" lang="en-US" altLang="zh-CN" dirty="0"/>
              <a:t>duration</a:t>
            </a:r>
            <a:r>
              <a:rPr kumimoji="1" lang="zh-CN" altLang="en-US" dirty="0"/>
              <a:t> </a:t>
            </a:r>
            <a:r>
              <a:rPr kumimoji="1" lang="en-US" altLang="zh-CN" dirty="0"/>
              <a:t>time</a:t>
            </a:r>
            <a:r>
              <a:rPr kumimoji="1" lang="zh-CN" altLang="en-US" dirty="0"/>
              <a:t>代替</a:t>
            </a:r>
            <a:r>
              <a:rPr kumimoji="1" lang="en-US" altLang="zh-CN" dirty="0"/>
              <a:t>deadline</a:t>
            </a:r>
            <a:endParaRPr kumimoji="1" lang="zh-CN" altLang="en-US" dirty="0"/>
          </a:p>
          <a:p>
            <a:endParaRPr kumimoji="1" lang="zh-CN" altLang="en-US" dirty="0" smtClean="0"/>
          </a:p>
          <a:p>
            <a:r>
              <a:rPr kumimoji="1" lang="zh-CN" altLang="en-US" dirty="0" smtClean="0"/>
              <a:t>合理性：</a:t>
            </a:r>
          </a:p>
          <a:p>
            <a:endParaRPr kumimoji="1" lang="zh-CN" altLang="en-US" dirty="0" smtClean="0"/>
          </a:p>
          <a:p>
            <a:pPr lvl="1"/>
            <a:r>
              <a:rPr kumimoji="1" lang="zh-CN" altLang="en-US" dirty="0" smtClean="0"/>
              <a:t>持续时间长的流，没有错失期限，认为长流</a:t>
            </a:r>
          </a:p>
        </p:txBody>
      </p:sp>
    </p:spTree>
    <p:extLst>
      <p:ext uri="{BB962C8B-B14F-4D97-AF65-F5344CB8AC3E}">
        <p14:creationId xmlns:p14="http://schemas.microsoft.com/office/powerpoint/2010/main" val="243268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checkerboard(across)">
                                      <p:cBhvr>
                                        <p:cTn id="7" dur="500"/>
                                        <p:tgtEl>
                                          <p:spTgt spid="3">
                                            <p:txEl>
                                              <p:pRg st="0" end="0"/>
                                            </p:txEl>
                                          </p:spTgt>
                                        </p:tgtEl>
                                      </p:cBhvr>
                                    </p:animEffect>
                                  </p:childTnLst>
                                </p:cTn>
                              </p:par>
                              <p:par>
                                <p:cTn id="8" presetID="5" presetClass="entr" presetSubtype="1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checkerboard(across)">
                                      <p:cBhvr>
                                        <p:cTn id="10" dur="500"/>
                                        <p:tgtEl>
                                          <p:spTgt spid="3">
                                            <p:txEl>
                                              <p:pRg st="1" end="1"/>
                                            </p:txEl>
                                          </p:spTgt>
                                        </p:tgtEl>
                                      </p:cBhvr>
                                    </p:animEffect>
                                  </p:childTnLst>
                                </p:cTn>
                              </p:par>
                              <p:par>
                                <p:cTn id="11" presetID="5" presetClass="entr" presetSubtype="1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checkerboard(across)">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par>
                                <p:cTn id="19" presetID="9"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nodeType="clickEffect">
                                  <p:stCondLst>
                                    <p:cond delay="0"/>
                                  </p:stCondLst>
                                  <p:childTnLst>
                                    <p:set>
                                      <p:cBhvr>
                                        <p:cTn id="25" dur="1" fill="hold">
                                          <p:stCondLst>
                                            <p:cond delay="0"/>
                                          </p:stCondLst>
                                        </p:cTn>
                                        <p:tgtEl>
                                          <p:spTgt spid="4">
                                            <p:txEl>
                                              <p:pRg st="0" end="0"/>
                                            </p:txEl>
                                          </p:spTgt>
                                        </p:tgtEl>
                                        <p:attrNameLst>
                                          <p:attrName>style.visibility</p:attrName>
                                        </p:attrNameLst>
                                      </p:cBhvr>
                                      <p:to>
                                        <p:strVal val="visible"/>
                                      </p:to>
                                    </p:set>
                                    <p:animEffect transition="in" filter="dissolve">
                                      <p:cBhvr>
                                        <p:cTn id="26" dur="500"/>
                                        <p:tgtEl>
                                          <p:spTgt spid="4">
                                            <p:txEl>
                                              <p:pRg st="0" end="0"/>
                                            </p:txEl>
                                          </p:spTgt>
                                        </p:tgtEl>
                                      </p:cBhvr>
                                    </p:animEffect>
                                  </p:childTnLst>
                                </p:cTn>
                              </p:par>
                              <p:par>
                                <p:cTn id="27" presetID="9" presetClass="entr" presetSubtype="0" fill="hold" nodeType="withEffect">
                                  <p:stCondLst>
                                    <p:cond delay="0"/>
                                  </p:stCondLst>
                                  <p:childTnLst>
                                    <p:set>
                                      <p:cBhvr>
                                        <p:cTn id="28" dur="1" fill="hold">
                                          <p:stCondLst>
                                            <p:cond delay="0"/>
                                          </p:stCondLst>
                                        </p:cTn>
                                        <p:tgtEl>
                                          <p:spTgt spid="4">
                                            <p:txEl>
                                              <p:pRg st="1" end="1"/>
                                            </p:txEl>
                                          </p:spTgt>
                                        </p:tgtEl>
                                        <p:attrNameLst>
                                          <p:attrName>style.visibility</p:attrName>
                                        </p:attrNameLst>
                                      </p:cBhvr>
                                      <p:to>
                                        <p:strVal val="visible"/>
                                      </p:to>
                                    </p:set>
                                    <p:animEffect transition="in" filter="dissolve">
                                      <p:cBhvr>
                                        <p:cTn id="29" dur="500"/>
                                        <p:tgtEl>
                                          <p:spTgt spid="4">
                                            <p:txEl>
                                              <p:pRg st="1" end="1"/>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9" presetClass="entr" presetSubtype="0" fill="hold" nodeType="clickEffect">
                                  <p:stCondLst>
                                    <p:cond delay="0"/>
                                  </p:stCondLst>
                                  <p:childTnLst>
                                    <p:set>
                                      <p:cBhvr>
                                        <p:cTn id="33" dur="1" fill="hold">
                                          <p:stCondLst>
                                            <p:cond delay="0"/>
                                          </p:stCondLst>
                                        </p:cTn>
                                        <p:tgtEl>
                                          <p:spTgt spid="4">
                                            <p:txEl>
                                              <p:pRg st="3" end="3"/>
                                            </p:txEl>
                                          </p:spTgt>
                                        </p:tgtEl>
                                        <p:attrNameLst>
                                          <p:attrName>style.visibility</p:attrName>
                                        </p:attrNameLst>
                                      </p:cBhvr>
                                      <p:to>
                                        <p:strVal val="visible"/>
                                      </p:to>
                                    </p:set>
                                    <p:animEffect transition="in" filter="dissolve">
                                      <p:cBhvr>
                                        <p:cTn id="34" dur="500"/>
                                        <p:tgtEl>
                                          <p:spTgt spid="4">
                                            <p:txEl>
                                              <p:pRg st="3" end="3"/>
                                            </p:txEl>
                                          </p:spTgt>
                                        </p:tgtEl>
                                      </p:cBhvr>
                                    </p:animEffect>
                                  </p:childTnLst>
                                </p:cTn>
                              </p:par>
                              <p:par>
                                <p:cTn id="35" presetID="9" presetClass="entr" presetSubtype="0" fill="hold" nodeType="withEffect">
                                  <p:stCondLst>
                                    <p:cond delay="0"/>
                                  </p:stCondLst>
                                  <p:childTnLst>
                                    <p:set>
                                      <p:cBhvr>
                                        <p:cTn id="36" dur="1" fill="hold">
                                          <p:stCondLst>
                                            <p:cond delay="0"/>
                                          </p:stCondLst>
                                        </p:cTn>
                                        <p:tgtEl>
                                          <p:spTgt spid="4">
                                            <p:txEl>
                                              <p:pRg st="5" end="5"/>
                                            </p:txEl>
                                          </p:spTgt>
                                        </p:tgtEl>
                                        <p:attrNameLst>
                                          <p:attrName>style.visibility</p:attrName>
                                        </p:attrNameLst>
                                      </p:cBhvr>
                                      <p:to>
                                        <p:strVal val="visible"/>
                                      </p:to>
                                    </p:set>
                                    <p:animEffect transition="in" filter="dissolve">
                                      <p:cBhvr>
                                        <p:cTn id="37"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算法</a:t>
            </a:r>
            <a:endParaRPr kumimoji="1" lang="zh-CN" altLang="en-US" dirty="0"/>
          </a:p>
        </p:txBody>
      </p:sp>
      <p:sp>
        <p:nvSpPr>
          <p:cNvPr id="3" name="内容占位符 2"/>
          <p:cNvSpPr>
            <a:spLocks noGrp="1"/>
          </p:cNvSpPr>
          <p:nvPr>
            <p:ph sz="half" idx="1"/>
          </p:nvPr>
        </p:nvSpPr>
        <p:spPr/>
        <p:txBody>
          <a:bodyPr/>
          <a:lstStyle/>
          <a:p>
            <a:pPr marL="0" indent="0">
              <a:buNone/>
            </a:pPr>
            <a:r>
              <a:rPr kumimoji="1" lang="zh-CN" altLang="en-US" dirty="0" smtClean="0"/>
              <a:t>拥塞窗口</a:t>
            </a:r>
            <a:endParaRPr kumimoji="1" lang="zh-CN" altLang="en-US" dirty="0"/>
          </a:p>
        </p:txBody>
      </p:sp>
      <p:sp>
        <p:nvSpPr>
          <p:cNvPr id="4" name="内容占位符 3"/>
          <p:cNvSpPr>
            <a:spLocks noGrp="1"/>
          </p:cNvSpPr>
          <p:nvPr>
            <p:ph sz="half" idx="2"/>
          </p:nvPr>
        </p:nvSpPr>
        <p:spPr/>
        <p:txBody>
          <a:bodyPr/>
          <a:lstStyle/>
          <a:p>
            <a:r>
              <a:rPr kumimoji="1" lang="zh-CN" altLang="en-US" dirty="0"/>
              <a:t>期限因子计算</a:t>
            </a:r>
          </a:p>
        </p:txBody>
      </p:sp>
      <p:pic>
        <p:nvPicPr>
          <p:cNvPr id="5" name="图片 4"/>
          <p:cNvPicPr>
            <a:picLocks noChangeAspect="1"/>
          </p:cNvPicPr>
          <p:nvPr/>
        </p:nvPicPr>
        <p:blipFill>
          <a:blip r:embed="rId3"/>
          <a:stretch>
            <a:fillRect/>
          </a:stretch>
        </p:blipFill>
        <p:spPr>
          <a:xfrm>
            <a:off x="1098804" y="5080050"/>
            <a:ext cx="5105400" cy="1143000"/>
          </a:xfrm>
          <a:prstGeom prst="rect">
            <a:avLst/>
          </a:prstGeom>
        </p:spPr>
      </p:pic>
      <p:pic>
        <p:nvPicPr>
          <p:cNvPr id="7" name="图片 6"/>
          <p:cNvPicPr>
            <a:picLocks noChangeAspect="1"/>
          </p:cNvPicPr>
          <p:nvPr/>
        </p:nvPicPr>
        <p:blipFill>
          <a:blip r:embed="rId4"/>
          <a:stretch>
            <a:fillRect/>
          </a:stretch>
        </p:blipFill>
        <p:spPr>
          <a:xfrm>
            <a:off x="838200" y="2735523"/>
            <a:ext cx="5359400" cy="1117600"/>
          </a:xfrm>
          <a:prstGeom prst="rect">
            <a:avLst/>
          </a:prstGeom>
        </p:spPr>
      </p:pic>
      <p:pic>
        <p:nvPicPr>
          <p:cNvPr id="8" name="图片 7"/>
          <p:cNvPicPr>
            <a:picLocks noChangeAspect="1"/>
          </p:cNvPicPr>
          <p:nvPr/>
        </p:nvPicPr>
        <p:blipFill>
          <a:blip r:embed="rId5"/>
          <a:stretch>
            <a:fillRect/>
          </a:stretch>
        </p:blipFill>
        <p:spPr>
          <a:xfrm>
            <a:off x="485035" y="4099208"/>
            <a:ext cx="5887929" cy="798750"/>
          </a:xfrm>
          <a:prstGeom prst="rect">
            <a:avLst/>
          </a:prstGeom>
        </p:spPr>
      </p:pic>
      <p:pic>
        <p:nvPicPr>
          <p:cNvPr id="10" name="图片 9"/>
          <p:cNvPicPr>
            <a:picLocks noChangeAspect="1"/>
          </p:cNvPicPr>
          <p:nvPr/>
        </p:nvPicPr>
        <p:blipFill>
          <a:blip r:embed="rId6"/>
          <a:stretch>
            <a:fillRect/>
          </a:stretch>
        </p:blipFill>
        <p:spPr>
          <a:xfrm>
            <a:off x="6204204" y="3159387"/>
            <a:ext cx="5621857" cy="2492163"/>
          </a:xfrm>
          <a:prstGeom prst="rect">
            <a:avLst/>
          </a:prstGeom>
        </p:spPr>
      </p:pic>
    </p:spTree>
    <p:extLst>
      <p:ext uri="{BB962C8B-B14F-4D97-AF65-F5344CB8AC3E}">
        <p14:creationId xmlns:p14="http://schemas.microsoft.com/office/powerpoint/2010/main" val="29850196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建模分析</a:t>
            </a:r>
            <a:endParaRPr kumimoji="1" lang="zh-CN" altLang="en-US" dirty="0"/>
          </a:p>
        </p:txBody>
      </p:sp>
      <p:sp>
        <p:nvSpPr>
          <p:cNvPr id="3" name="内容占位符 2"/>
          <p:cNvSpPr>
            <a:spLocks noGrp="1"/>
          </p:cNvSpPr>
          <p:nvPr>
            <p:ph sz="half" idx="1"/>
          </p:nvPr>
        </p:nvSpPr>
        <p:spPr/>
        <p:txBody>
          <a:bodyPr/>
          <a:lstStyle/>
          <a:p>
            <a:r>
              <a:rPr kumimoji="1" lang="zh-CN" altLang="en-US" dirty="0" smtClean="0"/>
              <a:t>模型</a:t>
            </a:r>
            <a:endParaRPr kumimoji="1" lang="zh-CN" altLang="en-US" dirty="0"/>
          </a:p>
        </p:txBody>
      </p:sp>
      <p:sp>
        <p:nvSpPr>
          <p:cNvPr id="4" name="内容占位符 3"/>
          <p:cNvSpPr>
            <a:spLocks noGrp="1"/>
          </p:cNvSpPr>
          <p:nvPr>
            <p:ph sz="half" idx="2"/>
          </p:nvPr>
        </p:nvSpPr>
        <p:spPr/>
        <p:txBody>
          <a:bodyPr/>
          <a:lstStyle/>
          <a:p>
            <a:endParaRPr kumimoji="1" lang="zh-CN" altLang="en-US"/>
          </a:p>
        </p:txBody>
      </p:sp>
      <p:pic>
        <p:nvPicPr>
          <p:cNvPr id="7" name="图片 6"/>
          <p:cNvPicPr>
            <a:picLocks noChangeAspect="1"/>
          </p:cNvPicPr>
          <p:nvPr/>
        </p:nvPicPr>
        <p:blipFill>
          <a:blip r:embed="rId2"/>
          <a:stretch>
            <a:fillRect/>
          </a:stretch>
        </p:blipFill>
        <p:spPr>
          <a:xfrm>
            <a:off x="737616" y="3021362"/>
            <a:ext cx="5857240" cy="2641902"/>
          </a:xfrm>
          <a:prstGeom prst="rect">
            <a:avLst/>
          </a:prstGeom>
        </p:spPr>
      </p:pic>
      <p:pic>
        <p:nvPicPr>
          <p:cNvPr id="8" name="图片 7"/>
          <p:cNvPicPr>
            <a:picLocks noChangeAspect="1"/>
          </p:cNvPicPr>
          <p:nvPr/>
        </p:nvPicPr>
        <p:blipFill>
          <a:blip r:embed="rId3"/>
          <a:stretch>
            <a:fillRect/>
          </a:stretch>
        </p:blipFill>
        <p:spPr>
          <a:xfrm>
            <a:off x="6172200" y="1979757"/>
            <a:ext cx="5555488" cy="752536"/>
          </a:xfrm>
          <a:prstGeom prst="rect">
            <a:avLst/>
          </a:prstGeom>
        </p:spPr>
      </p:pic>
      <p:pic>
        <p:nvPicPr>
          <p:cNvPr id="9" name="图片 8"/>
          <p:cNvPicPr>
            <a:picLocks noChangeAspect="1"/>
          </p:cNvPicPr>
          <p:nvPr/>
        </p:nvPicPr>
        <p:blipFill>
          <a:blip r:embed="rId4"/>
          <a:stretch>
            <a:fillRect/>
          </a:stretch>
        </p:blipFill>
        <p:spPr>
          <a:xfrm>
            <a:off x="6331712" y="4783337"/>
            <a:ext cx="5679529" cy="879927"/>
          </a:xfrm>
          <a:prstGeom prst="rect">
            <a:avLst/>
          </a:prstGeom>
        </p:spPr>
      </p:pic>
    </p:spTree>
    <p:extLst>
      <p:ext uri="{BB962C8B-B14F-4D97-AF65-F5344CB8AC3E}">
        <p14:creationId xmlns:p14="http://schemas.microsoft.com/office/powerpoint/2010/main" val="137097381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部分实验</a:t>
            </a:r>
            <a:endParaRPr kumimoji="1" lang="zh-CN" altLang="en-US" dirty="0"/>
          </a:p>
        </p:txBody>
      </p:sp>
      <p:sp>
        <p:nvSpPr>
          <p:cNvPr id="3" name="内容占位符 2"/>
          <p:cNvSpPr>
            <a:spLocks noGrp="1"/>
          </p:cNvSpPr>
          <p:nvPr>
            <p:ph sz="half" idx="1"/>
          </p:nvPr>
        </p:nvSpPr>
        <p:spPr/>
        <p:txBody>
          <a:bodyPr/>
          <a:lstStyle/>
          <a:p>
            <a:endParaRPr kumimoji="1" lang="zh-CN" altLang="en-US"/>
          </a:p>
        </p:txBody>
      </p:sp>
      <p:pic>
        <p:nvPicPr>
          <p:cNvPr id="5" name="内容占位符 4"/>
          <p:cNvPicPr>
            <a:picLocks noGrp="1" noChangeAspect="1"/>
          </p:cNvPicPr>
          <p:nvPr>
            <p:ph sz="half" idx="2"/>
          </p:nvPr>
        </p:nvPicPr>
        <p:blipFill>
          <a:blip r:embed="rId3"/>
          <a:stretch>
            <a:fillRect/>
          </a:stretch>
        </p:blipFill>
        <p:spPr>
          <a:xfrm>
            <a:off x="838200" y="1825625"/>
            <a:ext cx="9825074" cy="3782754"/>
          </a:xfrm>
          <a:prstGeom prst="rect">
            <a:avLst/>
          </a:prstGeom>
        </p:spPr>
      </p:pic>
      <p:pic>
        <p:nvPicPr>
          <p:cNvPr id="6" name="图片 5"/>
          <p:cNvPicPr>
            <a:picLocks noChangeAspect="1"/>
          </p:cNvPicPr>
          <p:nvPr/>
        </p:nvPicPr>
        <p:blipFill>
          <a:blip r:embed="rId4"/>
          <a:stretch>
            <a:fillRect/>
          </a:stretch>
        </p:blipFill>
        <p:spPr>
          <a:xfrm>
            <a:off x="2504617" y="1156682"/>
            <a:ext cx="6492240" cy="5120640"/>
          </a:xfrm>
          <a:prstGeom prst="rect">
            <a:avLst/>
          </a:prstGeom>
        </p:spPr>
      </p:pic>
    </p:spTree>
    <p:extLst>
      <p:ext uri="{BB962C8B-B14F-4D97-AF65-F5344CB8AC3E}">
        <p14:creationId xmlns:p14="http://schemas.microsoft.com/office/powerpoint/2010/main" val="192532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latin typeface="微软雅黑" panose="020B0503020204020204" pitchFamily="34" charset="-122"/>
                <a:ea typeface="微软雅黑" panose="020B0503020204020204" pitchFamily="34" charset="-122"/>
              </a:rPr>
              <a:t>Transport </a:t>
            </a:r>
            <a:r>
              <a:rPr lang="en-US" altLang="zh-CN" dirty="0">
                <a:latin typeface="微软雅黑" panose="020B0503020204020204" pitchFamily="34" charset="-122"/>
                <a:ea typeface="微软雅黑" panose="020B0503020204020204" pitchFamily="34" charset="-122"/>
              </a:rPr>
              <a:t>Protocols for </a:t>
            </a:r>
            <a:r>
              <a:rPr lang="en-US" altLang="zh-CN" dirty="0" smtClean="0">
                <a:latin typeface="微软雅黑" panose="020B0503020204020204" pitchFamily="34" charset="-122"/>
                <a:ea typeface="微软雅黑" panose="020B0503020204020204" pitchFamily="34" charset="-122"/>
              </a:rPr>
              <a:t>Datacenters</a:t>
            </a:r>
            <a:endParaRPr lang="zh-CN" altLang="en-US" dirty="0">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3" name="内容占位符 2"/>
              <p:cNvSpPr>
                <a:spLocks noGrp="1"/>
              </p:cNvSpPr>
              <p:nvPr>
                <p:ph sz="half" idx="1"/>
              </p:nvPr>
            </p:nvSpPr>
            <p:spPr>
              <a:xfrm>
                <a:off x="838200" y="1825625"/>
                <a:ext cx="5181600" cy="4536004"/>
              </a:xfrm>
            </p:spPr>
            <p:txBody>
              <a:bodyPr>
                <a:normAutofit fontScale="92500" lnSpcReduction="20000"/>
              </a:bodyPr>
              <a:lstStyle/>
              <a:p>
                <a:r>
                  <a:rPr lang="en-US" altLang="zh-CN" sz="2400" dirty="0" smtClean="0">
                    <a:latin typeface="微软雅黑" panose="020B0503020204020204" pitchFamily="34" charset="-122"/>
                    <a:ea typeface="微软雅黑" panose="020B0503020204020204" pitchFamily="34" charset="-122"/>
                  </a:rPr>
                  <a:t>DCTCP (</a:t>
                </a:r>
                <a:r>
                  <a:rPr lang="en-US" altLang="zh-CN" sz="2400" dirty="0" err="1" smtClean="0">
                    <a:latin typeface="微软雅黑" panose="020B0503020204020204" pitchFamily="34" charset="-122"/>
                    <a:ea typeface="微软雅黑" panose="020B0503020204020204" pitchFamily="34" charset="-122"/>
                  </a:rPr>
                  <a:t>sigcomm</a:t>
                </a:r>
                <a:r>
                  <a:rPr lang="en-US" altLang="zh-CN" sz="2400" dirty="0" smtClean="0">
                    <a:latin typeface="微软雅黑" panose="020B0503020204020204" pitchFamily="34" charset="-122"/>
                    <a:ea typeface="微软雅黑" panose="020B0503020204020204" pitchFamily="34" charset="-122"/>
                  </a:rPr>
                  <a:t> 2010)</a:t>
                </a:r>
              </a:p>
              <a:p>
                <a:pPr lvl="1"/>
                <a:r>
                  <a:rPr lang="en-US" altLang="zh-CN" sz="2000" dirty="0">
                    <a:latin typeface="微软雅黑" panose="020B0503020204020204" pitchFamily="34" charset="-122"/>
                    <a:ea typeface="微软雅黑" panose="020B0503020204020204" pitchFamily="34" charset="-122"/>
                  </a:rPr>
                  <a:t>Keep queue small and </a:t>
                </a:r>
                <a:r>
                  <a:rPr lang="en-US" altLang="zh-CN" sz="2000" dirty="0" smtClean="0">
                    <a:latin typeface="微软雅黑" panose="020B0503020204020204" pitchFamily="34" charset="-122"/>
                    <a:ea typeface="微软雅黑" panose="020B0503020204020204" pitchFamily="34" charset="-122"/>
                  </a:rPr>
                  <a:t>steady</a:t>
                </a:r>
              </a:p>
              <a:p>
                <a:pPr lvl="1"/>
                <a:r>
                  <a:rPr lang="en-US" altLang="zh-CN" sz="2000" dirty="0" smtClean="0">
                    <a:latin typeface="微软雅黑" panose="020B0503020204020204" pitchFamily="34" charset="-122"/>
                    <a:ea typeface="微软雅黑" panose="020B0503020204020204" pitchFamily="34" charset="-122"/>
                  </a:rPr>
                  <a:t>Low latency and high throughput</a:t>
                </a:r>
              </a:p>
              <a:p>
                <a:pPr lvl="1"/>
                <a:r>
                  <a:rPr lang="en-US" altLang="zh-CN" sz="2000" dirty="0" smtClean="0">
                    <a:latin typeface="微软雅黑" panose="020B0503020204020204" pitchFamily="34" charset="-122"/>
                    <a:ea typeface="微软雅黑" panose="020B0503020204020204" pitchFamily="34" charset="-122"/>
                  </a:rPr>
                  <a:t>w= w*(1-a/2)</a:t>
                </a:r>
              </a:p>
              <a:p>
                <a:pPr lvl="1"/>
                <a:r>
                  <a:rPr lang="en-US" altLang="zh-CN" sz="2000" dirty="0" smtClean="0">
                    <a:latin typeface="微软雅黑" panose="020B0503020204020204" pitchFamily="34" charset="-122"/>
                    <a:ea typeface="微软雅黑" panose="020B0503020204020204" pitchFamily="34" charset="-122"/>
                  </a:rPr>
                  <a:t>Deadline-agnostic</a:t>
                </a:r>
              </a:p>
              <a:p>
                <a:pPr lvl="1"/>
                <a:endParaRPr lang="en-US" altLang="zh-CN" sz="2000" dirty="0" smtClean="0">
                  <a:latin typeface="微软雅黑" panose="020B0503020204020204" pitchFamily="34" charset="-122"/>
                  <a:ea typeface="微软雅黑" panose="020B0503020204020204" pitchFamily="34" charset="-122"/>
                </a:endParaRPr>
              </a:p>
              <a:p>
                <a:r>
                  <a:rPr lang="en-US" altLang="zh-CN" sz="2400" dirty="0" smtClean="0">
                    <a:latin typeface="微软雅黑" panose="020B0503020204020204" pitchFamily="34" charset="-122"/>
                    <a:ea typeface="微软雅黑" panose="020B0503020204020204" pitchFamily="34" charset="-122"/>
                  </a:rPr>
                  <a:t>D3 (</a:t>
                </a:r>
                <a:r>
                  <a:rPr lang="en-US" altLang="zh-CN" sz="2400" dirty="0" err="1" smtClean="0">
                    <a:latin typeface="微软雅黑" panose="020B0503020204020204" pitchFamily="34" charset="-122"/>
                    <a:ea typeface="微软雅黑" panose="020B0503020204020204" pitchFamily="34" charset="-122"/>
                  </a:rPr>
                  <a:t>sigcomm</a:t>
                </a:r>
                <a:r>
                  <a:rPr lang="en-US" altLang="zh-CN" sz="2400" dirty="0" smtClean="0">
                    <a:latin typeface="微软雅黑" panose="020B0503020204020204" pitchFamily="34" charset="-122"/>
                    <a:ea typeface="微软雅黑" panose="020B0503020204020204" pitchFamily="34" charset="-122"/>
                  </a:rPr>
                  <a:t> 2011)</a:t>
                </a:r>
              </a:p>
              <a:p>
                <a:pPr lvl="1"/>
                <a:r>
                  <a:rPr lang="en-US" altLang="zh-CN" sz="2000" dirty="0" smtClean="0">
                    <a:latin typeface="微软雅黑" panose="020B0503020204020204" pitchFamily="34" charset="-122"/>
                    <a:ea typeface="微软雅黑" panose="020B0503020204020204" pitchFamily="34" charset="-122"/>
                  </a:rPr>
                  <a:t>Deadline-aware scheduling policy</a:t>
                </a:r>
              </a:p>
              <a:p>
                <a:pPr lvl="1"/>
                <a:r>
                  <a:rPr lang="en-US" altLang="zh-CN" sz="2000" dirty="0" smtClean="0">
                    <a:latin typeface="微软雅黑" panose="020B0503020204020204" pitchFamily="34" charset="-122"/>
                    <a:ea typeface="微软雅黑" panose="020B0503020204020204" pitchFamily="34" charset="-122"/>
                  </a:rPr>
                  <a:t>hardware change required </a:t>
                </a:r>
              </a:p>
              <a:p>
                <a:pPr lvl="1"/>
                <a:r>
                  <a:rPr lang="en-US" altLang="zh-CN" sz="2000" dirty="0" smtClean="0">
                    <a:latin typeface="微软雅黑" panose="020B0503020204020204" pitchFamily="34" charset="-122"/>
                    <a:ea typeface="微软雅黑" panose="020B0503020204020204" pitchFamily="34" charset="-122"/>
                  </a:rPr>
                  <a:t>cannot co-exit with TCP</a:t>
                </a:r>
              </a:p>
              <a:p>
                <a:pPr lvl="1"/>
                <a:endParaRPr lang="en-US" altLang="zh-CN" sz="2000" dirty="0" smtClean="0">
                  <a:latin typeface="微软雅黑" panose="020B0503020204020204" pitchFamily="34" charset="-122"/>
                  <a:ea typeface="微软雅黑" panose="020B0503020204020204" pitchFamily="34" charset="-122"/>
                </a:endParaRPr>
              </a:p>
              <a:p>
                <a:r>
                  <a:rPr lang="en-US" altLang="zh-CN" sz="2400" dirty="0">
                    <a:latin typeface="微软雅黑" panose="020B0503020204020204" pitchFamily="34" charset="-122"/>
                    <a:ea typeface="微软雅黑" panose="020B0503020204020204" pitchFamily="34" charset="-122"/>
                  </a:rPr>
                  <a:t>D2TCP (</a:t>
                </a:r>
                <a:r>
                  <a:rPr lang="en-US" altLang="zh-CN" sz="2400" dirty="0" err="1">
                    <a:latin typeface="微软雅黑" panose="020B0503020204020204" pitchFamily="34" charset="-122"/>
                    <a:ea typeface="微软雅黑" panose="020B0503020204020204" pitchFamily="34" charset="-122"/>
                  </a:rPr>
                  <a:t>sigcomm</a:t>
                </a:r>
                <a:r>
                  <a:rPr lang="en-US" altLang="zh-CN" sz="2400" dirty="0">
                    <a:latin typeface="微软雅黑" panose="020B0503020204020204" pitchFamily="34" charset="-122"/>
                    <a:ea typeface="微软雅黑" panose="020B0503020204020204" pitchFamily="34" charset="-122"/>
                  </a:rPr>
                  <a:t> 2012)</a:t>
                </a:r>
              </a:p>
              <a:p>
                <a:pPr lvl="1"/>
                <a:r>
                  <a:rPr lang="en-US" altLang="zh-CN" sz="2000" dirty="0">
                    <a:latin typeface="微软雅黑" panose="020B0503020204020204" pitchFamily="34" charset="-122"/>
                    <a:ea typeface="微软雅黑" panose="020B0503020204020204" pitchFamily="34" charset="-122"/>
                  </a:rPr>
                  <a:t>Vary sending rate based on </a:t>
                </a:r>
                <a:r>
                  <a:rPr lang="en-US" altLang="zh-CN" sz="2000" dirty="0" smtClean="0">
                    <a:latin typeface="微软雅黑" panose="020B0503020204020204" pitchFamily="34" charset="-122"/>
                    <a:ea typeface="微软雅黑" panose="020B0503020204020204" pitchFamily="34" charset="-122"/>
                  </a:rPr>
                  <a:t>both deadline </a:t>
                </a:r>
                <a:r>
                  <a:rPr lang="en-US" altLang="zh-CN" sz="2000" dirty="0">
                    <a:latin typeface="微软雅黑" panose="020B0503020204020204" pitchFamily="34" charset="-122"/>
                    <a:ea typeface="微软雅黑" panose="020B0503020204020204" pitchFamily="34" charset="-122"/>
                  </a:rPr>
                  <a:t>and extent of </a:t>
                </a:r>
                <a:r>
                  <a:rPr lang="en-US" altLang="zh-CN" sz="2000" dirty="0" smtClean="0">
                    <a:latin typeface="微软雅黑" panose="020B0503020204020204" pitchFamily="34" charset="-122"/>
                    <a:ea typeface="微软雅黑" panose="020B0503020204020204" pitchFamily="34" charset="-122"/>
                  </a:rPr>
                  <a:t>congestion </a:t>
                </a:r>
                <a:endParaRPr lang="en-US" altLang="zh-CN" sz="2000" dirty="0">
                  <a:latin typeface="微软雅黑" panose="020B0503020204020204" pitchFamily="34" charset="-122"/>
                  <a:ea typeface="微软雅黑" panose="020B0503020204020204" pitchFamily="34" charset="-122"/>
                </a:endParaRPr>
              </a:p>
              <a:p>
                <a:pPr lvl="1"/>
                <a:r>
                  <a:rPr lang="en-US" altLang="zh-CN" sz="2000" dirty="0" smtClean="0">
                    <a:latin typeface="微软雅黑" panose="020B0503020204020204" pitchFamily="34" charset="-122"/>
                    <a:ea typeface="微软雅黑" panose="020B0503020204020204" pitchFamily="34" charset="-122"/>
                  </a:rPr>
                  <a:t>w </a:t>
                </a:r>
                <a:r>
                  <a:rPr lang="en-US" altLang="zh-CN" sz="2000" dirty="0">
                    <a:latin typeface="微软雅黑" panose="020B0503020204020204" pitchFamily="34" charset="-122"/>
                    <a:ea typeface="微软雅黑" panose="020B0503020204020204" pitchFamily="34" charset="-122"/>
                  </a:rPr>
                  <a:t>= </a:t>
                </a:r>
                <a:r>
                  <a:rPr lang="en-US" altLang="zh-CN" sz="2000" dirty="0" smtClean="0">
                    <a:latin typeface="微软雅黑" panose="020B0503020204020204" pitchFamily="34" charset="-122"/>
                    <a:ea typeface="微软雅黑" panose="020B0503020204020204" pitchFamily="34" charset="-122"/>
                  </a:rPr>
                  <a:t>w*(</a:t>
                </a:r>
                <a:r>
                  <a:rPr lang="en-US" altLang="zh-CN" sz="2000" dirty="0">
                    <a:latin typeface="微软雅黑" panose="020B0503020204020204" pitchFamily="34" charset="-122"/>
                    <a:ea typeface="微软雅黑" panose="020B0503020204020204" pitchFamily="34" charset="-122"/>
                  </a:rPr>
                  <a:t>1-</a:t>
                </a:r>
                <a14:m>
                  <m:oMath xmlns:m="http://schemas.openxmlformats.org/officeDocument/2006/math">
                    <m:f>
                      <m:fPr>
                        <m:ctrlPr>
                          <a:rPr lang="en-US" altLang="zh-CN" sz="2000" i="1">
                            <a:latin typeface="Cambria Math" charset="0"/>
                            <a:ea typeface="微软雅黑" panose="020B0503020204020204" pitchFamily="34" charset="-122"/>
                          </a:rPr>
                        </m:ctrlPr>
                      </m:fPr>
                      <m:num>
                        <m:sSup>
                          <m:sSupPr>
                            <m:ctrlPr>
                              <a:rPr lang="en-US" altLang="zh-CN" sz="2000" i="1">
                                <a:latin typeface="Cambria Math" charset="0"/>
                                <a:ea typeface="微软雅黑" panose="020B0503020204020204" pitchFamily="34" charset="-122"/>
                              </a:rPr>
                            </m:ctrlPr>
                          </m:sSupPr>
                          <m:e>
                            <m:r>
                              <a:rPr lang="en-US" altLang="zh-CN" sz="2000" i="1">
                                <a:latin typeface="Cambria Math" panose="02040503050406030204" pitchFamily="18" charset="0"/>
                                <a:ea typeface="微软雅黑" panose="020B0503020204020204" pitchFamily="34" charset="-122"/>
                              </a:rPr>
                              <m:t>𝒂</m:t>
                            </m:r>
                          </m:e>
                          <m:sup>
                            <m:r>
                              <a:rPr lang="en-US" altLang="zh-CN" sz="2000" i="1">
                                <a:latin typeface="Cambria Math" panose="02040503050406030204" pitchFamily="18" charset="0"/>
                                <a:ea typeface="微软雅黑" panose="020B0503020204020204" pitchFamily="34" charset="-122"/>
                              </a:rPr>
                              <m:t>𝒅</m:t>
                            </m:r>
                          </m:sup>
                        </m:sSup>
                      </m:num>
                      <m:den>
                        <m:r>
                          <a:rPr lang="en-US" altLang="zh-CN" sz="2000" i="1">
                            <a:latin typeface="Cambria Math" panose="02040503050406030204" pitchFamily="18" charset="0"/>
                            <a:ea typeface="微软雅黑" panose="020B0503020204020204" pitchFamily="34" charset="-122"/>
                          </a:rPr>
                          <m:t>𝟐</m:t>
                        </m:r>
                      </m:den>
                    </m:f>
                  </m:oMath>
                </a14:m>
                <a:r>
                  <a:rPr lang="en-US" altLang="zh-CN" sz="2000" dirty="0">
                    <a:latin typeface="微软雅黑" panose="020B0503020204020204" pitchFamily="34" charset="-122"/>
                    <a:ea typeface="微软雅黑" panose="020B0503020204020204" pitchFamily="34" charset="-122"/>
                  </a:rPr>
                  <a:t>)</a:t>
                </a:r>
                <a:endParaRPr lang="zh-CN" altLang="en-US" sz="2000" dirty="0">
                  <a:latin typeface="微软雅黑" panose="020B0503020204020204" pitchFamily="34" charset="-122"/>
                  <a:ea typeface="微软雅黑" panose="020B0503020204020204" pitchFamily="34" charset="-122"/>
                </a:endParaRPr>
              </a:p>
              <a:p>
                <a:pPr marL="0" indent="0">
                  <a:buNone/>
                </a:pPr>
                <a:endParaRPr lang="en-US" altLang="zh-CN" sz="2400" dirty="0" smtClean="0">
                  <a:latin typeface="微软雅黑" panose="020B0503020204020204" pitchFamily="34" charset="-122"/>
                  <a:ea typeface="微软雅黑" panose="020B0503020204020204" pitchFamily="34" charset="-122"/>
                </a:endParaRPr>
              </a:p>
            </p:txBody>
          </p:sp>
        </mc:Choice>
        <mc:Fallback xmlns="">
          <p:sp>
            <p:nvSpPr>
              <p:cNvPr id="3" name="内容占位符 2"/>
              <p:cNvSpPr>
                <a:spLocks noGrp="1" noRot="1" noChangeAspect="1" noMove="1" noResize="1" noEditPoints="1" noAdjustHandles="1" noChangeArrowheads="1" noChangeShapeType="1" noTextEdit="1"/>
              </p:cNvSpPr>
              <p:nvPr>
                <p:ph sz="half" idx="1"/>
              </p:nvPr>
            </p:nvSpPr>
            <p:spPr>
              <a:xfrm>
                <a:off x="838200" y="1825625"/>
                <a:ext cx="5181600" cy="4536004"/>
              </a:xfrm>
              <a:blipFill rotWithShape="0">
                <a:blip r:embed="rId3"/>
                <a:stretch>
                  <a:fillRect l="-1412" t="-2819"/>
                </a:stretch>
              </a:blipFill>
            </p:spPr>
            <p:txBody>
              <a:bodyPr/>
              <a:lstStyle/>
              <a:p>
                <a:r>
                  <a:rPr lang="zh-CN" altLang="en-US">
                    <a:noFill/>
                  </a:rPr>
                  <a:t> </a:t>
                </a:r>
              </a:p>
            </p:txBody>
          </p:sp>
        </mc:Fallback>
      </mc:AlternateContent>
      <p:sp>
        <p:nvSpPr>
          <p:cNvPr id="4" name="内容占位符 3"/>
          <p:cNvSpPr>
            <a:spLocks noGrp="1"/>
          </p:cNvSpPr>
          <p:nvPr>
            <p:ph sz="half" idx="2"/>
          </p:nvPr>
        </p:nvSpPr>
        <p:spPr/>
        <p:txBody>
          <a:bodyPr>
            <a:normAutofit fontScale="92500" lnSpcReduction="20000"/>
          </a:bodyPr>
          <a:lstStyle/>
          <a:p>
            <a:r>
              <a:rPr lang="en-US" altLang="zh-CN" sz="2400" dirty="0" smtClean="0">
                <a:latin typeface="微软雅黑" panose="020B0503020204020204" pitchFamily="34" charset="-122"/>
                <a:ea typeface="微软雅黑" panose="020B0503020204020204" pitchFamily="34" charset="-122"/>
              </a:rPr>
              <a:t>PDQ (</a:t>
            </a:r>
            <a:r>
              <a:rPr lang="en-US" altLang="zh-CN" sz="2400" dirty="0" err="1" smtClean="0">
                <a:latin typeface="微软雅黑" panose="020B0503020204020204" pitchFamily="34" charset="-122"/>
                <a:ea typeface="微软雅黑" panose="020B0503020204020204" pitchFamily="34" charset="-122"/>
              </a:rPr>
              <a:t>sigcomm</a:t>
            </a:r>
            <a:r>
              <a:rPr lang="en-US" altLang="zh-CN" sz="2400" dirty="0" smtClean="0">
                <a:latin typeface="微软雅黑" panose="020B0503020204020204" pitchFamily="34" charset="-122"/>
                <a:ea typeface="微软雅黑" panose="020B0503020204020204" pitchFamily="34" charset="-122"/>
              </a:rPr>
              <a:t> 2012)</a:t>
            </a:r>
          </a:p>
          <a:p>
            <a:pPr lvl="1"/>
            <a:r>
              <a:rPr lang="en-US" altLang="zh-CN" sz="2000" dirty="0" smtClean="0">
                <a:latin typeface="微软雅黑" panose="020B0503020204020204" pitchFamily="34" charset="-122"/>
                <a:ea typeface="微软雅黑" panose="020B0503020204020204" pitchFamily="34" charset="-122"/>
              </a:rPr>
              <a:t>Preemptive scheduling at switch</a:t>
            </a:r>
          </a:p>
          <a:p>
            <a:pPr lvl="1"/>
            <a:r>
              <a:rPr lang="en-US" altLang="zh-CN" sz="2000" dirty="0" smtClean="0">
                <a:latin typeface="微软雅黑" panose="020B0503020204020204" pitchFamily="34" charset="-122"/>
                <a:ea typeface="微软雅黑" panose="020B0503020204020204" pitchFamily="34" charset="-122"/>
              </a:rPr>
              <a:t>In a distribute fashion</a:t>
            </a:r>
          </a:p>
          <a:p>
            <a:pPr lvl="1"/>
            <a:r>
              <a:rPr lang="en-US" altLang="zh-CN" sz="2000" dirty="0">
                <a:latin typeface="微软雅黑" panose="020B0503020204020204" pitchFamily="34" charset="-122"/>
                <a:ea typeface="微软雅黑" panose="020B0503020204020204" pitchFamily="34" charset="-122"/>
              </a:rPr>
              <a:t>E</a:t>
            </a:r>
            <a:r>
              <a:rPr lang="en-US" altLang="zh-CN" sz="2000" dirty="0" smtClean="0">
                <a:latin typeface="微软雅黑" panose="020B0503020204020204" pitchFamily="34" charset="-122"/>
                <a:ea typeface="微软雅黑" panose="020B0503020204020204" pitchFamily="34" charset="-122"/>
              </a:rPr>
              <a:t>mulate different policies like EDF, SJF.</a:t>
            </a:r>
          </a:p>
          <a:p>
            <a:pPr lvl="1"/>
            <a:endParaRPr lang="en-US" altLang="zh-CN" sz="2000" dirty="0">
              <a:latin typeface="微软雅黑" panose="020B0503020204020204" pitchFamily="34" charset="-122"/>
              <a:ea typeface="微软雅黑" panose="020B0503020204020204" pitchFamily="34" charset="-122"/>
            </a:endParaRPr>
          </a:p>
          <a:p>
            <a:r>
              <a:rPr lang="en-US" altLang="zh-CN" sz="2400" dirty="0" smtClean="0">
                <a:latin typeface="微软雅黑" panose="020B0503020204020204" pitchFamily="34" charset="-122"/>
                <a:ea typeface="微软雅黑" panose="020B0503020204020204" pitchFamily="34" charset="-122"/>
              </a:rPr>
              <a:t>L2DCT(</a:t>
            </a:r>
            <a:r>
              <a:rPr lang="en-US" altLang="zh-CN" sz="2400" dirty="0" err="1" smtClean="0">
                <a:latin typeface="微软雅黑" panose="020B0503020204020204" pitchFamily="34" charset="-122"/>
                <a:ea typeface="微软雅黑" panose="020B0503020204020204" pitchFamily="34" charset="-122"/>
              </a:rPr>
              <a:t>Infocom</a:t>
            </a:r>
            <a:r>
              <a:rPr lang="en-US" altLang="zh-CN" sz="2400" dirty="0" smtClean="0">
                <a:latin typeface="微软雅黑" panose="020B0503020204020204" pitchFamily="34" charset="-122"/>
                <a:ea typeface="微软雅黑" panose="020B0503020204020204" pitchFamily="34" charset="-122"/>
              </a:rPr>
              <a:t> 2013)</a:t>
            </a:r>
          </a:p>
          <a:p>
            <a:pPr lvl="1"/>
            <a:r>
              <a:rPr lang="en-US" altLang="zh-CN" sz="2000" dirty="0" smtClean="0">
                <a:latin typeface="微软雅黑" panose="020B0503020204020204" pitchFamily="34" charset="-122"/>
                <a:ea typeface="微软雅黑" panose="020B0503020204020204" pitchFamily="34" charset="-122"/>
              </a:rPr>
              <a:t>Congestion control mechanism</a:t>
            </a:r>
          </a:p>
          <a:p>
            <a:pPr lvl="1"/>
            <a:endParaRPr lang="en-US" altLang="zh-CN" sz="2000" dirty="0" smtClean="0">
              <a:latin typeface="微软雅黑" panose="020B0503020204020204" pitchFamily="34" charset="-122"/>
              <a:ea typeface="微软雅黑" panose="020B0503020204020204" pitchFamily="34" charset="-122"/>
            </a:endParaRPr>
          </a:p>
          <a:p>
            <a:r>
              <a:rPr lang="en-US" altLang="zh-CN" sz="2400" dirty="0" err="1" smtClean="0">
                <a:latin typeface="微软雅黑" panose="020B0503020204020204" pitchFamily="34" charset="-122"/>
                <a:ea typeface="微软雅黑" panose="020B0503020204020204" pitchFamily="34" charset="-122"/>
              </a:rPr>
              <a:t>pFabric</a:t>
            </a:r>
            <a:r>
              <a:rPr lang="en-US" altLang="zh-CN" sz="2400" dirty="0" smtClean="0">
                <a:latin typeface="微软雅黑" panose="020B0503020204020204" pitchFamily="34" charset="-122"/>
                <a:ea typeface="微软雅黑" panose="020B0503020204020204" pitchFamily="34" charset="-122"/>
              </a:rPr>
              <a:t> </a:t>
            </a:r>
            <a:r>
              <a:rPr lang="en-US" altLang="zh-CN" sz="2400" dirty="0">
                <a:latin typeface="微软雅黑" panose="020B0503020204020204" pitchFamily="34" charset="-122"/>
                <a:ea typeface="微软雅黑" panose="020B0503020204020204" pitchFamily="34" charset="-122"/>
              </a:rPr>
              <a:t>(</a:t>
            </a:r>
            <a:r>
              <a:rPr lang="en-US" altLang="zh-CN" sz="2400" dirty="0" err="1">
                <a:latin typeface="微软雅黑" panose="020B0503020204020204" pitchFamily="34" charset="-122"/>
                <a:ea typeface="微软雅黑" panose="020B0503020204020204" pitchFamily="34" charset="-122"/>
              </a:rPr>
              <a:t>sigcomm</a:t>
            </a:r>
            <a:r>
              <a:rPr lang="en-US" altLang="zh-CN" sz="2400" dirty="0">
                <a:latin typeface="微软雅黑" panose="020B0503020204020204" pitchFamily="34" charset="-122"/>
                <a:ea typeface="微软雅黑" panose="020B0503020204020204" pitchFamily="34" charset="-122"/>
              </a:rPr>
              <a:t> 2013)</a:t>
            </a:r>
          </a:p>
          <a:p>
            <a:pPr lvl="1"/>
            <a:r>
              <a:rPr lang="en-US" altLang="zh-CN" sz="2000" dirty="0" smtClean="0">
                <a:latin typeface="微软雅黑" panose="020B0503020204020204" pitchFamily="34" charset="-122"/>
                <a:ea typeface="微软雅黑" panose="020B0503020204020204" pitchFamily="34" charset="-122"/>
              </a:rPr>
              <a:t>SRPT (Shortest Remaining Processing Time)</a:t>
            </a:r>
          </a:p>
          <a:p>
            <a:pPr lvl="1"/>
            <a:r>
              <a:rPr lang="en-US" altLang="zh-CN" sz="2000" dirty="0" smtClean="0">
                <a:latin typeface="微软雅黑" panose="020B0503020204020204" pitchFamily="34" charset="-122"/>
                <a:ea typeface="微软雅黑" panose="020B0503020204020204" pitchFamily="34" charset="-122"/>
              </a:rPr>
              <a:t>Close to optimal </a:t>
            </a:r>
            <a:endParaRPr lang="en-US" altLang="zh-CN" sz="2000" dirty="0">
              <a:latin typeface="微软雅黑" panose="020B0503020204020204" pitchFamily="34" charset="-122"/>
              <a:ea typeface="微软雅黑" panose="020B0503020204020204" pitchFamily="34" charset="-122"/>
            </a:endParaRPr>
          </a:p>
          <a:p>
            <a:pPr lvl="1"/>
            <a:endParaRPr lang="en-US" altLang="zh-CN" sz="2000" dirty="0" smtClean="0">
              <a:latin typeface="微软雅黑" panose="020B0503020204020204" pitchFamily="34" charset="-122"/>
              <a:ea typeface="微软雅黑" panose="020B0503020204020204" pitchFamily="34" charset="-122"/>
            </a:endParaRPr>
          </a:p>
          <a:p>
            <a:pPr lvl="1"/>
            <a:endParaRPr lang="en-US" altLang="zh-CN" sz="2000" dirty="0">
              <a:latin typeface="微软雅黑" panose="020B0503020204020204" pitchFamily="34" charset="-122"/>
              <a:ea typeface="微软雅黑" panose="020B0503020204020204" pitchFamily="34" charset="-122"/>
            </a:endParaRPr>
          </a:p>
          <a:p>
            <a:pPr lvl="1"/>
            <a:endParaRPr lang="en-US" altLang="zh-CN" sz="2000" dirty="0" smtClean="0">
              <a:latin typeface="微软雅黑" panose="020B0503020204020204" pitchFamily="34" charset="-122"/>
              <a:ea typeface="微软雅黑" panose="020B0503020204020204" pitchFamily="34" charset="-122"/>
            </a:endParaRPr>
          </a:p>
        </p:txBody>
      </p:sp>
      <p:sp>
        <p:nvSpPr>
          <p:cNvPr id="6" name="文本框 5"/>
          <p:cNvSpPr txBox="1"/>
          <p:nvPr/>
        </p:nvSpPr>
        <p:spPr>
          <a:xfrm>
            <a:off x="1171074" y="6176963"/>
            <a:ext cx="10748210" cy="369332"/>
          </a:xfrm>
          <a:prstGeom prst="rect">
            <a:avLst/>
          </a:prstGeom>
          <a:noFill/>
        </p:spPr>
        <p:txBody>
          <a:bodyPr wrap="square" rtlCol="0">
            <a:spAutoFit/>
          </a:bodyPr>
          <a:lstStyle/>
          <a:p>
            <a:endParaRPr lang="zh-CN" altLang="en-US" dirty="0"/>
          </a:p>
        </p:txBody>
      </p:sp>
      <p:sp>
        <p:nvSpPr>
          <p:cNvPr id="7" name="文本框 6"/>
          <p:cNvSpPr txBox="1"/>
          <p:nvPr/>
        </p:nvSpPr>
        <p:spPr>
          <a:xfrm>
            <a:off x="2518610" y="2754799"/>
            <a:ext cx="5929353" cy="830997"/>
          </a:xfrm>
          <a:prstGeom prst="rect">
            <a:avLst/>
          </a:prstGeom>
          <a:noFill/>
        </p:spPr>
        <p:txBody>
          <a:bodyPr wrap="square" rtlCol="0">
            <a:spAutoFit/>
          </a:bodyPr>
          <a:lstStyle/>
          <a:p>
            <a:r>
              <a:rPr lang="en-US" altLang="zh-CN" sz="4800" b="1" dirty="0" smtClean="0">
                <a:solidFill>
                  <a:srgbClr val="FF0000"/>
                </a:solidFill>
                <a:latin typeface="微软雅黑" panose="020B0503020204020204" pitchFamily="34" charset="-122"/>
                <a:ea typeface="微软雅黑" panose="020B0503020204020204" pitchFamily="34" charset="-122"/>
              </a:rPr>
              <a:t>Deadline  vs.   FCT</a:t>
            </a:r>
            <a:endParaRPr lang="zh-CN" altLang="en-US" sz="4800" b="1" dirty="0">
              <a:solidFill>
                <a:srgbClr val="FF0000"/>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1042737" y="6136019"/>
            <a:ext cx="9817768" cy="707886"/>
          </a:xfrm>
          <a:prstGeom prst="rect">
            <a:avLst/>
          </a:prstGeom>
          <a:noFill/>
        </p:spPr>
        <p:txBody>
          <a:bodyPr wrap="square" rtlCol="0">
            <a:spAutoFit/>
          </a:bodyPr>
          <a:lstStyle/>
          <a:p>
            <a:r>
              <a:rPr lang="en-US" altLang="zh-CN" sz="2000" b="1" dirty="0" smtClean="0">
                <a:solidFill>
                  <a:srgbClr val="FF0000"/>
                </a:solidFill>
                <a:latin typeface="微软雅黑" panose="020B0503020204020204" pitchFamily="34" charset="-122"/>
                <a:ea typeface="微软雅黑" panose="020B0503020204020204" pitchFamily="34" charset="-122"/>
              </a:rPr>
              <a:t>We choose deadline as the factor as reducing FCT may not meet the hard deadline of the OLDI APPs</a:t>
            </a:r>
            <a:endParaRPr lang="zh-CN" altLang="en-US" sz="2000" b="1" dirty="0">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16607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Web</a:t>
            </a:r>
            <a:r>
              <a:rPr kumimoji="1" lang="zh-CN" altLang="en-US" dirty="0" smtClean="0"/>
              <a:t> </a:t>
            </a:r>
            <a:r>
              <a:rPr kumimoji="1" lang="en-US" altLang="zh-CN" dirty="0" smtClean="0"/>
              <a:t>search</a:t>
            </a:r>
            <a:endParaRPr kumimoji="1" lang="zh-CN" altLang="en-US" dirty="0"/>
          </a:p>
        </p:txBody>
      </p:sp>
      <p:sp>
        <p:nvSpPr>
          <p:cNvPr id="3" name="内容占位符 2"/>
          <p:cNvSpPr>
            <a:spLocks noGrp="1"/>
          </p:cNvSpPr>
          <p:nvPr>
            <p:ph sz="half" idx="1"/>
          </p:nvPr>
        </p:nvSpPr>
        <p:spPr/>
        <p:txBody>
          <a:bodyPr/>
          <a:lstStyle/>
          <a:p>
            <a:endParaRPr kumimoji="1" lang="zh-CN" altLang="en-US" dirty="0"/>
          </a:p>
        </p:txBody>
      </p:sp>
      <p:sp>
        <p:nvSpPr>
          <p:cNvPr id="4" name="内容占位符 3"/>
          <p:cNvSpPr>
            <a:spLocks noGrp="1"/>
          </p:cNvSpPr>
          <p:nvPr>
            <p:ph sz="half" idx="2"/>
          </p:nvPr>
        </p:nvSpPr>
        <p:spPr/>
        <p:txBody>
          <a:bodyPr/>
          <a:lstStyle/>
          <a:p>
            <a:endParaRPr kumimoji="1" lang="zh-CN" altLang="en-US" dirty="0"/>
          </a:p>
        </p:txBody>
      </p:sp>
      <p:pic>
        <p:nvPicPr>
          <p:cNvPr id="6" name="图片 5"/>
          <p:cNvPicPr>
            <a:picLocks noChangeAspect="1"/>
          </p:cNvPicPr>
          <p:nvPr/>
        </p:nvPicPr>
        <p:blipFill>
          <a:blip r:embed="rId2"/>
          <a:stretch>
            <a:fillRect/>
          </a:stretch>
        </p:blipFill>
        <p:spPr>
          <a:xfrm>
            <a:off x="6172200" y="1903219"/>
            <a:ext cx="4785360" cy="3643754"/>
          </a:xfrm>
          <a:prstGeom prst="rect">
            <a:avLst/>
          </a:prstGeom>
        </p:spPr>
      </p:pic>
      <p:pic>
        <p:nvPicPr>
          <p:cNvPr id="7" name="图片 6"/>
          <p:cNvPicPr>
            <a:picLocks noChangeAspect="1"/>
          </p:cNvPicPr>
          <p:nvPr/>
        </p:nvPicPr>
        <p:blipFill>
          <a:blip r:embed="rId3"/>
          <a:stretch>
            <a:fillRect/>
          </a:stretch>
        </p:blipFill>
        <p:spPr>
          <a:xfrm>
            <a:off x="973059" y="1903219"/>
            <a:ext cx="4911881" cy="3566160"/>
          </a:xfrm>
          <a:prstGeom prst="rect">
            <a:avLst/>
          </a:prstGeom>
        </p:spPr>
      </p:pic>
    </p:spTree>
    <p:extLst>
      <p:ext uri="{BB962C8B-B14F-4D97-AF65-F5344CB8AC3E}">
        <p14:creationId xmlns:p14="http://schemas.microsoft.com/office/powerpoint/2010/main" val="146694249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Data</a:t>
            </a:r>
            <a:r>
              <a:rPr kumimoji="1" lang="zh-CN" altLang="en-US" dirty="0" smtClean="0"/>
              <a:t> </a:t>
            </a:r>
            <a:r>
              <a:rPr kumimoji="1" lang="en-US" altLang="zh-CN" dirty="0" smtClean="0"/>
              <a:t>Mining</a:t>
            </a:r>
            <a:endParaRPr kumimoji="1" lang="zh-CN" altLang="en-US" dirty="0"/>
          </a:p>
        </p:txBody>
      </p:sp>
      <p:sp>
        <p:nvSpPr>
          <p:cNvPr id="3" name="内容占位符 2"/>
          <p:cNvSpPr>
            <a:spLocks noGrp="1"/>
          </p:cNvSpPr>
          <p:nvPr>
            <p:ph sz="half" idx="1"/>
          </p:nvPr>
        </p:nvSpPr>
        <p:spPr/>
        <p:txBody>
          <a:bodyPr/>
          <a:lstStyle/>
          <a:p>
            <a:endParaRPr kumimoji="1" lang="zh-CN" altLang="en-US"/>
          </a:p>
        </p:txBody>
      </p:sp>
      <p:sp>
        <p:nvSpPr>
          <p:cNvPr id="4" name="内容占位符 3"/>
          <p:cNvSpPr>
            <a:spLocks noGrp="1"/>
          </p:cNvSpPr>
          <p:nvPr>
            <p:ph sz="half" idx="2"/>
          </p:nvPr>
        </p:nvSpPr>
        <p:spPr/>
        <p:txBody>
          <a:bodyPr/>
          <a:lstStyle/>
          <a:p>
            <a:endParaRPr kumimoji="1" lang="zh-CN" altLang="en-US"/>
          </a:p>
        </p:txBody>
      </p:sp>
      <p:pic>
        <p:nvPicPr>
          <p:cNvPr id="5" name="图片 4"/>
          <p:cNvPicPr>
            <a:picLocks noChangeAspect="1"/>
          </p:cNvPicPr>
          <p:nvPr/>
        </p:nvPicPr>
        <p:blipFill>
          <a:blip r:embed="rId2"/>
          <a:stretch>
            <a:fillRect/>
          </a:stretch>
        </p:blipFill>
        <p:spPr>
          <a:xfrm>
            <a:off x="618744" y="1833817"/>
            <a:ext cx="5835251" cy="4091495"/>
          </a:xfrm>
          <a:prstGeom prst="rect">
            <a:avLst/>
          </a:prstGeom>
        </p:spPr>
      </p:pic>
      <p:pic>
        <p:nvPicPr>
          <p:cNvPr id="6" name="图片 5"/>
          <p:cNvPicPr>
            <a:picLocks noChangeAspect="1"/>
          </p:cNvPicPr>
          <p:nvPr/>
        </p:nvPicPr>
        <p:blipFill>
          <a:blip r:embed="rId3"/>
          <a:stretch>
            <a:fillRect/>
          </a:stretch>
        </p:blipFill>
        <p:spPr>
          <a:xfrm>
            <a:off x="6172200" y="1707991"/>
            <a:ext cx="5639914" cy="4343146"/>
          </a:xfrm>
          <a:prstGeom prst="rect">
            <a:avLst/>
          </a:prstGeom>
        </p:spPr>
      </p:pic>
    </p:spTree>
    <p:extLst>
      <p:ext uri="{BB962C8B-B14F-4D97-AF65-F5344CB8AC3E}">
        <p14:creationId xmlns:p14="http://schemas.microsoft.com/office/powerpoint/2010/main" val="172018567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dirty="0"/>
          </a:p>
        </p:txBody>
      </p:sp>
      <p:sp>
        <p:nvSpPr>
          <p:cNvPr id="3" name="内容占位符 2"/>
          <p:cNvSpPr>
            <a:spLocks noGrp="1"/>
          </p:cNvSpPr>
          <p:nvPr>
            <p:ph sz="half" idx="1"/>
          </p:nvPr>
        </p:nvSpPr>
        <p:spPr>
          <a:xfrm>
            <a:off x="838199" y="1825625"/>
            <a:ext cx="10663989" cy="4351338"/>
          </a:xfrm>
        </p:spPr>
        <p:txBody>
          <a:bodyPr>
            <a:normAutofit fontScale="92500" lnSpcReduction="20000"/>
          </a:bodyPr>
          <a:lstStyle/>
          <a:p>
            <a:pPr marL="0" indent="0">
              <a:buNone/>
            </a:pPr>
            <a:r>
              <a:rPr lang="en-US" altLang="zh-CN" sz="8800" dirty="0" smtClean="0">
                <a:latin typeface="微软雅黑" panose="020B0503020204020204" pitchFamily="34" charset="-122"/>
                <a:ea typeface="微软雅黑" panose="020B0503020204020204" pitchFamily="34" charset="-122"/>
              </a:rPr>
              <a:t>           </a:t>
            </a:r>
            <a:r>
              <a:rPr lang="en-US" altLang="zh-CN" sz="8800" dirty="0" smtClean="0">
                <a:solidFill>
                  <a:schemeClr val="accent1"/>
                </a:solidFill>
                <a:latin typeface="微软雅黑" panose="020B0503020204020204" pitchFamily="34" charset="-122"/>
                <a:ea typeface="微软雅黑" panose="020B0503020204020204" pitchFamily="34" charset="-122"/>
              </a:rPr>
              <a:t>Thanks</a:t>
            </a:r>
          </a:p>
          <a:p>
            <a:pPr marL="0" indent="0">
              <a:buNone/>
            </a:pPr>
            <a:r>
              <a:rPr lang="en-US" altLang="zh-CN" sz="8800" dirty="0" smtClean="0">
                <a:latin typeface="微软雅黑" panose="020B0503020204020204" pitchFamily="34" charset="-122"/>
                <a:ea typeface="微软雅黑" panose="020B0503020204020204" pitchFamily="34" charset="-122"/>
              </a:rPr>
              <a:t>        Question?</a:t>
            </a:r>
          </a:p>
          <a:p>
            <a:pPr marL="0" indent="0">
              <a:buNone/>
            </a:pPr>
            <a:r>
              <a:rPr lang="en-US" altLang="zh-CN" sz="8800" dirty="0">
                <a:latin typeface="微软雅黑" panose="020B0503020204020204" pitchFamily="34" charset="-122"/>
                <a:ea typeface="微软雅黑" panose="020B0503020204020204" pitchFamily="34" charset="-122"/>
              </a:rPr>
              <a:t> </a:t>
            </a:r>
            <a:r>
              <a:rPr lang="en-US" altLang="zh-CN" sz="8800" dirty="0" smtClean="0">
                <a:latin typeface="微软雅黑" panose="020B0503020204020204" pitchFamily="34" charset="-122"/>
                <a:ea typeface="微软雅黑" panose="020B0503020204020204" pitchFamily="34" charset="-122"/>
              </a:rPr>
              <a:t>        </a:t>
            </a:r>
          </a:p>
          <a:p>
            <a:pPr marL="0" indent="0">
              <a:buNone/>
            </a:pPr>
            <a:r>
              <a:rPr lang="en-US" altLang="zh-CN" sz="8800" dirty="0" smtClean="0">
                <a:latin typeface="微软雅黑" panose="020B0503020204020204" pitchFamily="34" charset="-122"/>
                <a:ea typeface="微软雅黑" panose="020B0503020204020204" pitchFamily="34" charset="-122"/>
              </a:rPr>
              <a:t> </a:t>
            </a:r>
            <a:endParaRPr lang="zh-CN" altLang="en-US" sz="8800" dirty="0">
              <a:latin typeface="微软雅黑" panose="020B0503020204020204" pitchFamily="34" charset="-122"/>
              <a:ea typeface="微软雅黑" panose="020B0503020204020204" pitchFamily="34" charset="-122"/>
            </a:endParaRPr>
          </a:p>
        </p:txBody>
      </p:sp>
      <p:sp>
        <p:nvSpPr>
          <p:cNvPr id="4" name="文本框 3"/>
          <p:cNvSpPr txBox="1"/>
          <p:nvPr/>
        </p:nvSpPr>
        <p:spPr>
          <a:xfrm>
            <a:off x="1549400" y="4267200"/>
            <a:ext cx="10236200" cy="830997"/>
          </a:xfrm>
          <a:prstGeom prst="rect">
            <a:avLst/>
          </a:prstGeom>
          <a:noFill/>
        </p:spPr>
        <p:txBody>
          <a:bodyPr wrap="square" rtlCol="0">
            <a:spAutoFit/>
          </a:bodyPr>
          <a:lstStyle/>
          <a:p>
            <a:r>
              <a:rPr lang="en-US" altLang="zh-CN" sz="4800" dirty="0" smtClean="0"/>
              <a:t>        Code of LPD we will be released!</a:t>
            </a:r>
            <a:endParaRPr lang="zh-CN" altLang="en-US" sz="4800" dirty="0"/>
          </a:p>
        </p:txBody>
      </p:sp>
    </p:spTree>
    <p:extLst>
      <p:ext uri="{BB962C8B-B14F-4D97-AF65-F5344CB8AC3E}">
        <p14:creationId xmlns:p14="http://schemas.microsoft.com/office/powerpoint/2010/main" val="403324846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latin typeface="微软雅黑" panose="020B0503020204020204" pitchFamily="34" charset="-122"/>
                <a:ea typeface="微软雅黑" panose="020B0503020204020204" pitchFamily="34" charset="-122"/>
              </a:rPr>
              <a:t>OLDIs</a:t>
            </a:r>
            <a:endParaRPr lang="en-US" sz="4000" dirty="0">
              <a:latin typeface="微软雅黑" panose="020B0503020204020204" pitchFamily="34" charset="-122"/>
              <a:ea typeface="微软雅黑" panose="020B0503020204020204" pitchFamily="34" charset="-122"/>
            </a:endParaRPr>
          </a:p>
        </p:txBody>
      </p:sp>
      <p:sp>
        <p:nvSpPr>
          <p:cNvPr id="3" name="Text Placeholder 2"/>
          <p:cNvSpPr>
            <a:spLocks noGrp="1"/>
          </p:cNvSpPr>
          <p:nvPr>
            <p:ph type="body" idx="1"/>
          </p:nvPr>
        </p:nvSpPr>
        <p:spPr>
          <a:xfrm>
            <a:off x="1551696" y="1752600"/>
            <a:ext cx="8869680" cy="5029200"/>
          </a:xfrm>
          <a:solidFill>
            <a:schemeClr val="lt1"/>
          </a:solidFill>
        </p:spPr>
        <p:txBody>
          <a:bodyPr/>
          <a:lstStyle/>
          <a:p>
            <a:pPr>
              <a:buSzPct val="100000"/>
              <a:buNone/>
            </a:pPr>
            <a:r>
              <a:rPr lang="en-US" dirty="0" smtClean="0">
                <a:solidFill>
                  <a:srgbClr val="333336"/>
                </a:solidFill>
                <a:latin typeface="微软雅黑" panose="020B0503020204020204" pitchFamily="34" charset="-122"/>
                <a:ea typeface="微软雅黑" panose="020B0503020204020204" pitchFamily="34" charset="-122"/>
              </a:rPr>
              <a:t>OLDI = </a:t>
            </a:r>
            <a:r>
              <a:rPr lang="en-US" sz="2800" b="1" dirty="0">
                <a:solidFill>
                  <a:schemeClr val="tx1"/>
                </a:solidFill>
                <a:latin typeface="微软雅黑" panose="020B0503020204020204" pitchFamily="34" charset="-122"/>
                <a:ea typeface="微软雅黑" panose="020B0503020204020204" pitchFamily="34" charset="-122"/>
              </a:rPr>
              <a:t>O</a:t>
            </a:r>
            <a:r>
              <a:rPr lang="en-US" dirty="0" smtClean="0">
                <a:solidFill>
                  <a:srgbClr val="333336"/>
                </a:solidFill>
                <a:latin typeface="微软雅黑" panose="020B0503020204020204" pitchFamily="34" charset="-122"/>
                <a:ea typeface="微软雅黑" panose="020B0503020204020204" pitchFamily="34" charset="-122"/>
              </a:rPr>
              <a:t>n</a:t>
            </a:r>
            <a:r>
              <a:rPr lang="en-US" sz="2800" b="1" dirty="0">
                <a:solidFill>
                  <a:schemeClr val="tx1"/>
                </a:solidFill>
                <a:latin typeface="微软雅黑" panose="020B0503020204020204" pitchFamily="34" charset="-122"/>
                <a:ea typeface="微软雅黑" panose="020B0503020204020204" pitchFamily="34" charset="-122"/>
              </a:rPr>
              <a:t>L</a:t>
            </a:r>
            <a:r>
              <a:rPr lang="en-US" dirty="0" smtClean="0">
                <a:solidFill>
                  <a:srgbClr val="333336"/>
                </a:solidFill>
                <a:latin typeface="微软雅黑" panose="020B0503020204020204" pitchFamily="34" charset="-122"/>
                <a:ea typeface="微软雅黑" panose="020B0503020204020204" pitchFamily="34" charset="-122"/>
              </a:rPr>
              <a:t>ine </a:t>
            </a:r>
            <a:r>
              <a:rPr lang="en-US" sz="2800" b="1" dirty="0">
                <a:solidFill>
                  <a:schemeClr val="tx1"/>
                </a:solidFill>
                <a:latin typeface="微软雅黑" panose="020B0503020204020204" pitchFamily="34" charset="-122"/>
                <a:ea typeface="微软雅黑" panose="020B0503020204020204" pitchFamily="34" charset="-122"/>
              </a:rPr>
              <a:t>D</a:t>
            </a:r>
            <a:r>
              <a:rPr lang="en-US" dirty="0" smtClean="0">
                <a:solidFill>
                  <a:srgbClr val="333336"/>
                </a:solidFill>
                <a:latin typeface="微软雅黑" panose="020B0503020204020204" pitchFamily="34" charset="-122"/>
                <a:ea typeface="微软雅黑" panose="020B0503020204020204" pitchFamily="34" charset="-122"/>
              </a:rPr>
              <a:t>ata </a:t>
            </a:r>
            <a:r>
              <a:rPr lang="en-US" sz="2800" b="1" dirty="0">
                <a:solidFill>
                  <a:schemeClr val="tx1"/>
                </a:solidFill>
                <a:latin typeface="微软雅黑" panose="020B0503020204020204" pitchFamily="34" charset="-122"/>
                <a:ea typeface="微软雅黑" panose="020B0503020204020204" pitchFamily="34" charset="-122"/>
              </a:rPr>
              <a:t>I</a:t>
            </a:r>
            <a:r>
              <a:rPr lang="en-US" dirty="0" smtClean="0">
                <a:solidFill>
                  <a:srgbClr val="333336"/>
                </a:solidFill>
                <a:latin typeface="微软雅黑" panose="020B0503020204020204" pitchFamily="34" charset="-122"/>
                <a:ea typeface="微软雅黑" panose="020B0503020204020204" pitchFamily="34" charset="-122"/>
              </a:rPr>
              <a:t>ntensive applications</a:t>
            </a:r>
          </a:p>
          <a:p>
            <a:pPr>
              <a:lnSpc>
                <a:spcPct val="150000"/>
              </a:lnSpc>
              <a:buSzPct val="100000"/>
              <a:buFont typeface="Wingdings" pitchFamily="2" charset="2"/>
              <a:buChar char="§"/>
            </a:pPr>
            <a:r>
              <a:rPr lang="en-US" b="1" dirty="0" smtClean="0">
                <a:solidFill>
                  <a:schemeClr val="tx1"/>
                </a:solidFill>
                <a:latin typeface="微软雅黑" panose="020B0503020204020204" pitchFamily="34" charset="-122"/>
                <a:ea typeface="微软雅黑" panose="020B0503020204020204" pitchFamily="34" charset="-122"/>
              </a:rPr>
              <a:t>Deadline bound</a:t>
            </a:r>
            <a:r>
              <a:rPr lang="en-US" dirty="0" smtClean="0">
                <a:solidFill>
                  <a:schemeClr val="tx1"/>
                </a:solidFill>
                <a:latin typeface="微软雅黑" panose="020B0503020204020204" pitchFamily="34" charset="-122"/>
                <a:ea typeface="微软雅黑" panose="020B0503020204020204" pitchFamily="34" charset="-122"/>
              </a:rPr>
              <a:t>,</a:t>
            </a:r>
            <a:r>
              <a:rPr lang="en-US" dirty="0" smtClean="0">
                <a:solidFill>
                  <a:srgbClr val="00B050"/>
                </a:solidFill>
                <a:latin typeface="微软雅黑" panose="020B0503020204020204" pitchFamily="34" charset="-122"/>
                <a:ea typeface="微软雅黑" panose="020B0503020204020204" pitchFamily="34" charset="-122"/>
              </a:rPr>
              <a:t> </a:t>
            </a:r>
            <a:r>
              <a:rPr lang="en-US" dirty="0" smtClean="0">
                <a:solidFill>
                  <a:srgbClr val="333336"/>
                </a:solidFill>
                <a:latin typeface="微软雅黑" panose="020B0503020204020204" pitchFamily="34" charset="-122"/>
                <a:ea typeface="微软雅黑" panose="020B0503020204020204" pitchFamily="34" charset="-122"/>
              </a:rPr>
              <a:t>handle large data</a:t>
            </a:r>
          </a:p>
          <a:p>
            <a:pPr fontAlgn="base">
              <a:lnSpc>
                <a:spcPct val="150000"/>
              </a:lnSpc>
              <a:buSzPct val="100000"/>
              <a:buFont typeface="Wingdings" pitchFamily="2" charset="2"/>
              <a:buChar char="§"/>
            </a:pPr>
            <a:r>
              <a:rPr lang="en-US" dirty="0" smtClean="0">
                <a:solidFill>
                  <a:srgbClr val="333336"/>
                </a:solidFill>
                <a:latin typeface="微软雅黑" panose="020B0503020204020204" pitchFamily="34" charset="-122"/>
                <a:ea typeface="微软雅黑" panose="020B0503020204020204" pitchFamily="34" charset="-122"/>
              </a:rPr>
              <a:t>P</a:t>
            </a:r>
            <a:r>
              <a:rPr lang="en-US" dirty="0" smtClean="0">
                <a:solidFill>
                  <a:srgbClr val="333336"/>
                </a:solidFill>
                <a:latin typeface="微软雅黑" panose="020B0503020204020204" pitchFamily="34" charset="-122"/>
                <a:ea typeface="微软雅黑" panose="020B0503020204020204" pitchFamily="34" charset="-122"/>
                <a:sym typeface="Wingdings" pitchFamily="2" charset="2"/>
              </a:rPr>
              <a:t>artition-aggregate</a:t>
            </a:r>
            <a:r>
              <a:rPr lang="en-US" dirty="0" smtClean="0">
                <a:solidFill>
                  <a:srgbClr val="333336"/>
                </a:solidFill>
                <a:latin typeface="微软雅黑" panose="020B0503020204020204" pitchFamily="34" charset="-122"/>
                <a:ea typeface="微软雅黑" panose="020B0503020204020204" pitchFamily="34" charset="-122"/>
              </a:rPr>
              <a:t> </a:t>
            </a:r>
          </a:p>
          <a:p>
            <a:pPr lvl="1" fontAlgn="base">
              <a:buFont typeface="Wingdings" pitchFamily="2" charset="2"/>
              <a:buChar char="§"/>
            </a:pPr>
            <a:r>
              <a:rPr lang="en-US" sz="2400" b="1" dirty="0">
                <a:solidFill>
                  <a:schemeClr val="tx1"/>
                </a:solidFill>
                <a:latin typeface="微软雅黑" panose="020B0503020204020204" pitchFamily="34" charset="-122"/>
                <a:ea typeface="微软雅黑" panose="020B0503020204020204" pitchFamily="34" charset="-122"/>
              </a:rPr>
              <a:t>Tree-like structure</a:t>
            </a:r>
          </a:p>
          <a:p>
            <a:pPr lvl="1" fontAlgn="base">
              <a:buFont typeface="Wingdings" pitchFamily="2" charset="2"/>
              <a:buChar char="§"/>
            </a:pPr>
            <a:r>
              <a:rPr lang="en-US" sz="2400" dirty="0">
                <a:solidFill>
                  <a:srgbClr val="333336"/>
                </a:solidFill>
                <a:latin typeface="微软雅黑" panose="020B0503020204020204" pitchFamily="34" charset="-122"/>
                <a:ea typeface="微软雅黑" panose="020B0503020204020204" pitchFamily="34" charset="-122"/>
              </a:rPr>
              <a:t>Root node sends </a:t>
            </a:r>
            <a:r>
              <a:rPr lang="en-US" sz="2400" i="1" dirty="0">
                <a:solidFill>
                  <a:srgbClr val="333336"/>
                </a:solidFill>
                <a:latin typeface="微软雅黑" panose="020B0503020204020204" pitchFamily="34" charset="-122"/>
                <a:ea typeface="微软雅黑" panose="020B0503020204020204" pitchFamily="34" charset="-122"/>
              </a:rPr>
              <a:t>query</a:t>
            </a:r>
          </a:p>
          <a:p>
            <a:pPr lvl="1" fontAlgn="base">
              <a:buFont typeface="Wingdings" pitchFamily="2" charset="2"/>
              <a:buChar char="§"/>
            </a:pPr>
            <a:r>
              <a:rPr lang="en-US" sz="2400" dirty="0">
                <a:solidFill>
                  <a:srgbClr val="333336"/>
                </a:solidFill>
                <a:latin typeface="微软雅黑" panose="020B0503020204020204" pitchFamily="34" charset="-122"/>
                <a:ea typeface="微软雅黑" panose="020B0503020204020204" pitchFamily="34" charset="-122"/>
              </a:rPr>
              <a:t>Leaf nodes respond with </a:t>
            </a:r>
            <a:r>
              <a:rPr lang="en-US" sz="2400" i="1" dirty="0">
                <a:solidFill>
                  <a:srgbClr val="333336"/>
                </a:solidFill>
                <a:latin typeface="微软雅黑" panose="020B0503020204020204" pitchFamily="34" charset="-122"/>
                <a:ea typeface="微软雅黑" panose="020B0503020204020204" pitchFamily="34" charset="-122"/>
              </a:rPr>
              <a:t>data </a:t>
            </a:r>
          </a:p>
          <a:p>
            <a:pPr fontAlgn="base">
              <a:lnSpc>
                <a:spcPct val="150000"/>
              </a:lnSpc>
              <a:buSzPct val="100000"/>
              <a:buFont typeface="Wingdings" pitchFamily="2" charset="2"/>
              <a:buChar char="§"/>
            </a:pPr>
            <a:r>
              <a:rPr lang="en-US" dirty="0" smtClean="0">
                <a:solidFill>
                  <a:schemeClr val="tx1"/>
                </a:solidFill>
                <a:latin typeface="微软雅黑" panose="020B0503020204020204" pitchFamily="34" charset="-122"/>
                <a:ea typeface="微软雅黑" panose="020B0503020204020204" pitchFamily="34" charset="-122"/>
                <a:sym typeface="Wingdings" pitchFamily="2" charset="2"/>
              </a:rPr>
              <a:t>Deadline budget split among nodes and network</a:t>
            </a:r>
          </a:p>
          <a:p>
            <a:pPr lvl="1" fontAlgn="base">
              <a:buFont typeface="Wingdings" pitchFamily="2" charset="2"/>
              <a:buChar char="§"/>
            </a:pPr>
            <a:r>
              <a:rPr lang="en-US" sz="2400" dirty="0">
                <a:solidFill>
                  <a:schemeClr val="tx1"/>
                </a:solidFill>
                <a:latin typeface="微软雅黑" panose="020B0503020204020204" pitchFamily="34" charset="-122"/>
                <a:ea typeface="微软雅黑" panose="020B0503020204020204" pitchFamily="34" charset="-122"/>
                <a:sym typeface="Wingdings" pitchFamily="2" charset="2"/>
              </a:rPr>
              <a:t>E.g., total = 300 ms, parents-leaf RPC = 50 ms</a:t>
            </a:r>
          </a:p>
          <a:p>
            <a:pPr fontAlgn="base">
              <a:lnSpc>
                <a:spcPct val="150000"/>
              </a:lnSpc>
              <a:buSzPct val="100000"/>
              <a:buFont typeface="Wingdings" pitchFamily="2" charset="2"/>
              <a:buChar char="§"/>
            </a:pPr>
            <a:r>
              <a:rPr lang="en-US" dirty="0" smtClean="0">
                <a:solidFill>
                  <a:schemeClr val="tx1"/>
                </a:solidFill>
                <a:latin typeface="微软雅黑" panose="020B0503020204020204" pitchFamily="34" charset="-122"/>
                <a:ea typeface="微软雅黑" panose="020B0503020204020204" pitchFamily="34" charset="-122"/>
                <a:sym typeface="Wingdings" pitchFamily="2" charset="2"/>
              </a:rPr>
              <a:t>Missed deadlines  incomplete responses </a:t>
            </a:r>
          </a:p>
          <a:p>
            <a:pPr fontAlgn="base">
              <a:buSzPct val="100000"/>
              <a:buNone/>
            </a:pPr>
            <a:r>
              <a:rPr lang="en-US" dirty="0" smtClean="0">
                <a:solidFill>
                  <a:schemeClr val="tx1"/>
                </a:solidFill>
                <a:latin typeface="微软雅黑" panose="020B0503020204020204" pitchFamily="34" charset="-122"/>
                <a:ea typeface="微软雅黑" panose="020B0503020204020204" pitchFamily="34" charset="-122"/>
                <a:sym typeface="Wingdings" pitchFamily="2" charset="2"/>
              </a:rPr>
              <a:t>	 </a:t>
            </a:r>
            <a:r>
              <a:rPr lang="en-US" dirty="0" smtClean="0">
                <a:solidFill>
                  <a:schemeClr val="tx1"/>
                </a:solidFill>
                <a:latin typeface="微软雅黑" panose="020B0503020204020204" pitchFamily="34" charset="-122"/>
                <a:ea typeface="微软雅黑" panose="020B0503020204020204" pitchFamily="34" charset="-122"/>
                <a:sym typeface="Wingdings" pitchFamily="2" charset="2"/>
                <a:hlinkClick r:id="rId4" action="ppaction://hlinksldjump"/>
              </a:rPr>
              <a:t>affect user experience &amp; revenue</a:t>
            </a:r>
            <a:endParaRPr lang="en-US" dirty="0">
              <a:solidFill>
                <a:schemeClr val="tx1"/>
              </a:solidFill>
              <a:latin typeface="微软雅黑" panose="020B0503020204020204" pitchFamily="34" charset="-122"/>
              <a:ea typeface="微软雅黑" panose="020B0503020204020204" pitchFamily="34" charset="-122"/>
            </a:endParaRPr>
          </a:p>
        </p:txBody>
      </p:sp>
      <p:sp>
        <p:nvSpPr>
          <p:cNvPr id="24" name="Oval 23"/>
          <p:cNvSpPr/>
          <p:nvPr/>
        </p:nvSpPr>
        <p:spPr>
          <a:xfrm>
            <a:off x="9067800" y="4000500"/>
            <a:ext cx="533400" cy="533400"/>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7086600" y="4000500"/>
            <a:ext cx="533400" cy="533400"/>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p:nvSpPr>
        <p:spPr>
          <a:xfrm>
            <a:off x="7696200" y="2971800"/>
            <a:ext cx="533400" cy="533400"/>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p:nvSpPr>
        <p:spPr>
          <a:xfrm>
            <a:off x="9448800" y="2971800"/>
            <a:ext cx="533400" cy="533400"/>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8610600" y="1828800"/>
            <a:ext cx="533400" cy="533400"/>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8077200" y="4000500"/>
            <a:ext cx="533400" cy="533400"/>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10058400" y="4000500"/>
            <a:ext cx="533400" cy="533400"/>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Freeform 50"/>
          <p:cNvSpPr/>
          <p:nvPr/>
        </p:nvSpPr>
        <p:spPr>
          <a:xfrm>
            <a:off x="8118232" y="2209801"/>
            <a:ext cx="492369" cy="779585"/>
          </a:xfrm>
          <a:custGeom>
            <a:avLst/>
            <a:gdLst>
              <a:gd name="connsiteX0" fmla="*/ 580292 w 580292"/>
              <a:gd name="connsiteY0" fmla="*/ 0 h 668216"/>
              <a:gd name="connsiteX1" fmla="*/ 105507 w 580292"/>
              <a:gd name="connsiteY1" fmla="*/ 123093 h 668216"/>
              <a:gd name="connsiteX2" fmla="*/ 0 w 580292"/>
              <a:gd name="connsiteY2" fmla="*/ 668216 h 668216"/>
            </a:gdLst>
            <a:ahLst/>
            <a:cxnLst>
              <a:cxn ang="0">
                <a:pos x="connsiteX0" y="connsiteY0"/>
              </a:cxn>
              <a:cxn ang="0">
                <a:pos x="connsiteX1" y="connsiteY1"/>
              </a:cxn>
              <a:cxn ang="0">
                <a:pos x="connsiteX2" y="connsiteY2"/>
              </a:cxn>
            </a:cxnLst>
            <a:rect l="l" t="t" r="r" b="b"/>
            <a:pathLst>
              <a:path w="580292" h="668216">
                <a:moveTo>
                  <a:pt x="580292" y="0"/>
                </a:moveTo>
                <a:cubicBezTo>
                  <a:pt x="391257" y="5862"/>
                  <a:pt x="202222" y="11724"/>
                  <a:pt x="105507" y="123093"/>
                </a:cubicBezTo>
                <a:cubicBezTo>
                  <a:pt x="8792" y="234462"/>
                  <a:pt x="17585" y="583224"/>
                  <a:pt x="0" y="668216"/>
                </a:cubicBezTo>
              </a:path>
            </a:pathLst>
          </a:custGeom>
          <a:ln w="57150">
            <a:solidFill>
              <a:srgbClr val="00B05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2" name="Freeform 51"/>
          <p:cNvSpPr/>
          <p:nvPr/>
        </p:nvSpPr>
        <p:spPr>
          <a:xfrm>
            <a:off x="7391400" y="3429000"/>
            <a:ext cx="381000" cy="609600"/>
          </a:xfrm>
          <a:custGeom>
            <a:avLst/>
            <a:gdLst>
              <a:gd name="connsiteX0" fmla="*/ 580292 w 580292"/>
              <a:gd name="connsiteY0" fmla="*/ 0 h 668216"/>
              <a:gd name="connsiteX1" fmla="*/ 105507 w 580292"/>
              <a:gd name="connsiteY1" fmla="*/ 123093 h 668216"/>
              <a:gd name="connsiteX2" fmla="*/ 0 w 580292"/>
              <a:gd name="connsiteY2" fmla="*/ 668216 h 668216"/>
            </a:gdLst>
            <a:ahLst/>
            <a:cxnLst>
              <a:cxn ang="0">
                <a:pos x="connsiteX0" y="connsiteY0"/>
              </a:cxn>
              <a:cxn ang="0">
                <a:pos x="connsiteX1" y="connsiteY1"/>
              </a:cxn>
              <a:cxn ang="0">
                <a:pos x="connsiteX2" y="connsiteY2"/>
              </a:cxn>
            </a:cxnLst>
            <a:rect l="l" t="t" r="r" b="b"/>
            <a:pathLst>
              <a:path w="580292" h="668216">
                <a:moveTo>
                  <a:pt x="580292" y="0"/>
                </a:moveTo>
                <a:cubicBezTo>
                  <a:pt x="391257" y="5862"/>
                  <a:pt x="202222" y="11724"/>
                  <a:pt x="105507" y="123093"/>
                </a:cubicBezTo>
                <a:cubicBezTo>
                  <a:pt x="8792" y="234462"/>
                  <a:pt x="17585" y="583224"/>
                  <a:pt x="0" y="668216"/>
                </a:cubicBezTo>
              </a:path>
            </a:pathLst>
          </a:custGeom>
          <a:ln w="57150">
            <a:solidFill>
              <a:srgbClr val="00B05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5" name="Freeform 54"/>
          <p:cNvSpPr/>
          <p:nvPr/>
        </p:nvSpPr>
        <p:spPr>
          <a:xfrm>
            <a:off x="9144000" y="3429000"/>
            <a:ext cx="381000" cy="685800"/>
          </a:xfrm>
          <a:custGeom>
            <a:avLst/>
            <a:gdLst>
              <a:gd name="connsiteX0" fmla="*/ 580292 w 580292"/>
              <a:gd name="connsiteY0" fmla="*/ 0 h 668216"/>
              <a:gd name="connsiteX1" fmla="*/ 105507 w 580292"/>
              <a:gd name="connsiteY1" fmla="*/ 123093 h 668216"/>
              <a:gd name="connsiteX2" fmla="*/ 0 w 580292"/>
              <a:gd name="connsiteY2" fmla="*/ 668216 h 668216"/>
            </a:gdLst>
            <a:ahLst/>
            <a:cxnLst>
              <a:cxn ang="0">
                <a:pos x="connsiteX0" y="connsiteY0"/>
              </a:cxn>
              <a:cxn ang="0">
                <a:pos x="connsiteX1" y="connsiteY1"/>
              </a:cxn>
              <a:cxn ang="0">
                <a:pos x="connsiteX2" y="connsiteY2"/>
              </a:cxn>
            </a:cxnLst>
            <a:rect l="l" t="t" r="r" b="b"/>
            <a:pathLst>
              <a:path w="580292" h="668216">
                <a:moveTo>
                  <a:pt x="580292" y="0"/>
                </a:moveTo>
                <a:cubicBezTo>
                  <a:pt x="391257" y="5862"/>
                  <a:pt x="202222" y="11724"/>
                  <a:pt x="105507" y="123093"/>
                </a:cubicBezTo>
                <a:cubicBezTo>
                  <a:pt x="8792" y="234462"/>
                  <a:pt x="17585" y="583224"/>
                  <a:pt x="0" y="668216"/>
                </a:cubicBezTo>
              </a:path>
            </a:pathLst>
          </a:custGeom>
          <a:ln w="57150">
            <a:solidFill>
              <a:srgbClr val="00B05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6" name="Freeform 55"/>
          <p:cNvSpPr/>
          <p:nvPr/>
        </p:nvSpPr>
        <p:spPr>
          <a:xfrm>
            <a:off x="8153400" y="2286001"/>
            <a:ext cx="685800" cy="720969"/>
          </a:xfrm>
          <a:custGeom>
            <a:avLst/>
            <a:gdLst>
              <a:gd name="connsiteX0" fmla="*/ 0 w 753207"/>
              <a:gd name="connsiteY0" fmla="*/ 597877 h 597877"/>
              <a:gd name="connsiteX1" fmla="*/ 633046 w 753207"/>
              <a:gd name="connsiteY1" fmla="*/ 351693 h 597877"/>
              <a:gd name="connsiteX2" fmla="*/ 720969 w 753207"/>
              <a:gd name="connsiteY2" fmla="*/ 0 h 597877"/>
            </a:gdLst>
            <a:ahLst/>
            <a:cxnLst>
              <a:cxn ang="0">
                <a:pos x="connsiteX0" y="connsiteY0"/>
              </a:cxn>
              <a:cxn ang="0">
                <a:pos x="connsiteX1" y="connsiteY1"/>
              </a:cxn>
              <a:cxn ang="0">
                <a:pos x="connsiteX2" y="connsiteY2"/>
              </a:cxn>
            </a:cxnLst>
            <a:rect l="l" t="t" r="r" b="b"/>
            <a:pathLst>
              <a:path w="753207" h="597877">
                <a:moveTo>
                  <a:pt x="0" y="597877"/>
                </a:moveTo>
                <a:cubicBezTo>
                  <a:pt x="256442" y="524608"/>
                  <a:pt x="512885" y="451339"/>
                  <a:pt x="633046" y="351693"/>
                </a:cubicBezTo>
                <a:cubicBezTo>
                  <a:pt x="753207" y="252047"/>
                  <a:pt x="709246" y="41031"/>
                  <a:pt x="720969" y="0"/>
                </a:cubicBezTo>
              </a:path>
            </a:pathLst>
          </a:custGeom>
          <a:ln w="57150">
            <a:solidFill>
              <a:srgbClr val="00B05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7" name="Freeform 56"/>
          <p:cNvSpPr/>
          <p:nvPr/>
        </p:nvSpPr>
        <p:spPr>
          <a:xfrm>
            <a:off x="7543800" y="3429001"/>
            <a:ext cx="381000" cy="609601"/>
          </a:xfrm>
          <a:custGeom>
            <a:avLst/>
            <a:gdLst>
              <a:gd name="connsiteX0" fmla="*/ 0 w 753207"/>
              <a:gd name="connsiteY0" fmla="*/ 597877 h 597877"/>
              <a:gd name="connsiteX1" fmla="*/ 633046 w 753207"/>
              <a:gd name="connsiteY1" fmla="*/ 351693 h 597877"/>
              <a:gd name="connsiteX2" fmla="*/ 720969 w 753207"/>
              <a:gd name="connsiteY2" fmla="*/ 0 h 597877"/>
            </a:gdLst>
            <a:ahLst/>
            <a:cxnLst>
              <a:cxn ang="0">
                <a:pos x="connsiteX0" y="connsiteY0"/>
              </a:cxn>
              <a:cxn ang="0">
                <a:pos x="connsiteX1" y="connsiteY1"/>
              </a:cxn>
              <a:cxn ang="0">
                <a:pos x="connsiteX2" y="connsiteY2"/>
              </a:cxn>
            </a:cxnLst>
            <a:rect l="l" t="t" r="r" b="b"/>
            <a:pathLst>
              <a:path w="753207" h="597877">
                <a:moveTo>
                  <a:pt x="0" y="597877"/>
                </a:moveTo>
                <a:cubicBezTo>
                  <a:pt x="256442" y="524608"/>
                  <a:pt x="512885" y="451339"/>
                  <a:pt x="633046" y="351693"/>
                </a:cubicBezTo>
                <a:cubicBezTo>
                  <a:pt x="753207" y="252047"/>
                  <a:pt x="709246" y="41031"/>
                  <a:pt x="720969" y="0"/>
                </a:cubicBezTo>
              </a:path>
            </a:pathLst>
          </a:custGeom>
          <a:ln w="57150">
            <a:solidFill>
              <a:srgbClr val="00B05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8" name="Freeform 57"/>
          <p:cNvSpPr/>
          <p:nvPr/>
        </p:nvSpPr>
        <p:spPr>
          <a:xfrm>
            <a:off x="9448800" y="3429000"/>
            <a:ext cx="228600" cy="609600"/>
          </a:xfrm>
          <a:custGeom>
            <a:avLst/>
            <a:gdLst>
              <a:gd name="connsiteX0" fmla="*/ 0 w 753207"/>
              <a:gd name="connsiteY0" fmla="*/ 597877 h 597877"/>
              <a:gd name="connsiteX1" fmla="*/ 633046 w 753207"/>
              <a:gd name="connsiteY1" fmla="*/ 351693 h 597877"/>
              <a:gd name="connsiteX2" fmla="*/ 720969 w 753207"/>
              <a:gd name="connsiteY2" fmla="*/ 0 h 597877"/>
            </a:gdLst>
            <a:ahLst/>
            <a:cxnLst>
              <a:cxn ang="0">
                <a:pos x="connsiteX0" y="connsiteY0"/>
              </a:cxn>
              <a:cxn ang="0">
                <a:pos x="connsiteX1" y="connsiteY1"/>
              </a:cxn>
              <a:cxn ang="0">
                <a:pos x="connsiteX2" y="connsiteY2"/>
              </a:cxn>
            </a:cxnLst>
            <a:rect l="l" t="t" r="r" b="b"/>
            <a:pathLst>
              <a:path w="753207" h="597877">
                <a:moveTo>
                  <a:pt x="0" y="597877"/>
                </a:moveTo>
                <a:cubicBezTo>
                  <a:pt x="256442" y="524608"/>
                  <a:pt x="512885" y="451339"/>
                  <a:pt x="633046" y="351693"/>
                </a:cubicBezTo>
                <a:cubicBezTo>
                  <a:pt x="753207" y="252047"/>
                  <a:pt x="709246" y="41031"/>
                  <a:pt x="720969" y="0"/>
                </a:cubicBezTo>
              </a:path>
            </a:pathLst>
          </a:custGeom>
          <a:ln w="57150">
            <a:solidFill>
              <a:srgbClr val="00B05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0" name="Freeform 59"/>
          <p:cNvSpPr/>
          <p:nvPr/>
        </p:nvSpPr>
        <p:spPr>
          <a:xfrm>
            <a:off x="9144001" y="2133600"/>
            <a:ext cx="533400" cy="838200"/>
          </a:xfrm>
          <a:custGeom>
            <a:avLst/>
            <a:gdLst>
              <a:gd name="connsiteX0" fmla="*/ 0 w 597877"/>
              <a:gd name="connsiteY0" fmla="*/ 67408 h 788377"/>
              <a:gd name="connsiteX1" fmla="*/ 457200 w 597877"/>
              <a:gd name="connsiteY1" fmla="*/ 120161 h 788377"/>
              <a:gd name="connsiteX2" fmla="*/ 597877 w 597877"/>
              <a:gd name="connsiteY2" fmla="*/ 788377 h 788377"/>
            </a:gdLst>
            <a:ahLst/>
            <a:cxnLst>
              <a:cxn ang="0">
                <a:pos x="connsiteX0" y="connsiteY0"/>
              </a:cxn>
              <a:cxn ang="0">
                <a:pos x="connsiteX1" y="connsiteY1"/>
              </a:cxn>
              <a:cxn ang="0">
                <a:pos x="connsiteX2" y="connsiteY2"/>
              </a:cxn>
            </a:cxnLst>
            <a:rect l="l" t="t" r="r" b="b"/>
            <a:pathLst>
              <a:path w="597877" h="788377">
                <a:moveTo>
                  <a:pt x="0" y="67408"/>
                </a:moveTo>
                <a:cubicBezTo>
                  <a:pt x="178777" y="33704"/>
                  <a:pt x="357554" y="0"/>
                  <a:pt x="457200" y="120161"/>
                </a:cubicBezTo>
                <a:cubicBezTo>
                  <a:pt x="556846" y="240322"/>
                  <a:pt x="580293" y="671146"/>
                  <a:pt x="597877" y="788377"/>
                </a:cubicBezTo>
              </a:path>
            </a:pathLst>
          </a:custGeom>
          <a:ln w="57150">
            <a:solidFill>
              <a:srgbClr val="00B05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1" name="Freeform 60"/>
          <p:cNvSpPr/>
          <p:nvPr/>
        </p:nvSpPr>
        <p:spPr>
          <a:xfrm>
            <a:off x="9906000" y="3352800"/>
            <a:ext cx="457200" cy="685800"/>
          </a:xfrm>
          <a:custGeom>
            <a:avLst/>
            <a:gdLst>
              <a:gd name="connsiteX0" fmla="*/ 0 w 597877"/>
              <a:gd name="connsiteY0" fmla="*/ 67408 h 788377"/>
              <a:gd name="connsiteX1" fmla="*/ 457200 w 597877"/>
              <a:gd name="connsiteY1" fmla="*/ 120161 h 788377"/>
              <a:gd name="connsiteX2" fmla="*/ 597877 w 597877"/>
              <a:gd name="connsiteY2" fmla="*/ 788377 h 788377"/>
            </a:gdLst>
            <a:ahLst/>
            <a:cxnLst>
              <a:cxn ang="0">
                <a:pos x="connsiteX0" y="connsiteY0"/>
              </a:cxn>
              <a:cxn ang="0">
                <a:pos x="connsiteX1" y="connsiteY1"/>
              </a:cxn>
              <a:cxn ang="0">
                <a:pos x="connsiteX2" y="connsiteY2"/>
              </a:cxn>
            </a:cxnLst>
            <a:rect l="l" t="t" r="r" b="b"/>
            <a:pathLst>
              <a:path w="597877" h="788377">
                <a:moveTo>
                  <a:pt x="0" y="67408"/>
                </a:moveTo>
                <a:cubicBezTo>
                  <a:pt x="178777" y="33704"/>
                  <a:pt x="357554" y="0"/>
                  <a:pt x="457200" y="120161"/>
                </a:cubicBezTo>
                <a:cubicBezTo>
                  <a:pt x="556846" y="240322"/>
                  <a:pt x="580293" y="671146"/>
                  <a:pt x="597877" y="788377"/>
                </a:cubicBezTo>
              </a:path>
            </a:pathLst>
          </a:custGeom>
          <a:ln w="57150">
            <a:solidFill>
              <a:srgbClr val="00B05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3" name="Freeform 62"/>
          <p:cNvSpPr/>
          <p:nvPr/>
        </p:nvSpPr>
        <p:spPr>
          <a:xfrm>
            <a:off x="8153400" y="3352800"/>
            <a:ext cx="381000" cy="762000"/>
          </a:xfrm>
          <a:custGeom>
            <a:avLst/>
            <a:gdLst>
              <a:gd name="connsiteX0" fmla="*/ 0 w 597877"/>
              <a:gd name="connsiteY0" fmla="*/ 67408 h 788377"/>
              <a:gd name="connsiteX1" fmla="*/ 457200 w 597877"/>
              <a:gd name="connsiteY1" fmla="*/ 120161 h 788377"/>
              <a:gd name="connsiteX2" fmla="*/ 597877 w 597877"/>
              <a:gd name="connsiteY2" fmla="*/ 788377 h 788377"/>
            </a:gdLst>
            <a:ahLst/>
            <a:cxnLst>
              <a:cxn ang="0">
                <a:pos x="connsiteX0" y="connsiteY0"/>
              </a:cxn>
              <a:cxn ang="0">
                <a:pos x="connsiteX1" y="connsiteY1"/>
              </a:cxn>
              <a:cxn ang="0">
                <a:pos x="connsiteX2" y="connsiteY2"/>
              </a:cxn>
            </a:cxnLst>
            <a:rect l="l" t="t" r="r" b="b"/>
            <a:pathLst>
              <a:path w="597877" h="788377">
                <a:moveTo>
                  <a:pt x="0" y="67408"/>
                </a:moveTo>
                <a:cubicBezTo>
                  <a:pt x="178777" y="33704"/>
                  <a:pt x="357554" y="0"/>
                  <a:pt x="457200" y="120161"/>
                </a:cubicBezTo>
                <a:cubicBezTo>
                  <a:pt x="556846" y="240322"/>
                  <a:pt x="580293" y="671146"/>
                  <a:pt x="597877" y="788377"/>
                </a:cubicBezTo>
              </a:path>
            </a:pathLst>
          </a:custGeom>
          <a:ln w="57150">
            <a:solidFill>
              <a:srgbClr val="00B05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4" name="Freeform 63"/>
          <p:cNvSpPr/>
          <p:nvPr/>
        </p:nvSpPr>
        <p:spPr>
          <a:xfrm>
            <a:off x="8083062" y="3446586"/>
            <a:ext cx="298939" cy="592015"/>
          </a:xfrm>
          <a:custGeom>
            <a:avLst/>
            <a:gdLst>
              <a:gd name="connsiteX0" fmla="*/ 52754 w 369277"/>
              <a:gd name="connsiteY0" fmla="*/ 0 h 527538"/>
              <a:gd name="connsiteX1" fmla="*/ 52754 w 369277"/>
              <a:gd name="connsiteY1" fmla="*/ 316523 h 527538"/>
              <a:gd name="connsiteX2" fmla="*/ 369277 w 369277"/>
              <a:gd name="connsiteY2" fmla="*/ 527538 h 527538"/>
            </a:gdLst>
            <a:ahLst/>
            <a:cxnLst>
              <a:cxn ang="0">
                <a:pos x="connsiteX0" y="connsiteY0"/>
              </a:cxn>
              <a:cxn ang="0">
                <a:pos x="connsiteX1" y="connsiteY1"/>
              </a:cxn>
              <a:cxn ang="0">
                <a:pos x="connsiteX2" y="connsiteY2"/>
              </a:cxn>
            </a:cxnLst>
            <a:rect l="l" t="t" r="r" b="b"/>
            <a:pathLst>
              <a:path w="369277" h="527538">
                <a:moveTo>
                  <a:pt x="52754" y="0"/>
                </a:moveTo>
                <a:cubicBezTo>
                  <a:pt x="26377" y="114300"/>
                  <a:pt x="0" y="228600"/>
                  <a:pt x="52754" y="316523"/>
                </a:cubicBezTo>
                <a:cubicBezTo>
                  <a:pt x="105508" y="404446"/>
                  <a:pt x="331177" y="477715"/>
                  <a:pt x="369277" y="527538"/>
                </a:cubicBezTo>
              </a:path>
            </a:pathLst>
          </a:custGeom>
          <a:ln w="57150">
            <a:solidFill>
              <a:srgbClr val="00B05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5" name="Freeform 64"/>
          <p:cNvSpPr/>
          <p:nvPr/>
        </p:nvSpPr>
        <p:spPr>
          <a:xfrm>
            <a:off x="9829800" y="3429000"/>
            <a:ext cx="457200" cy="609600"/>
          </a:xfrm>
          <a:custGeom>
            <a:avLst/>
            <a:gdLst>
              <a:gd name="connsiteX0" fmla="*/ 52754 w 369277"/>
              <a:gd name="connsiteY0" fmla="*/ 0 h 527538"/>
              <a:gd name="connsiteX1" fmla="*/ 52754 w 369277"/>
              <a:gd name="connsiteY1" fmla="*/ 316523 h 527538"/>
              <a:gd name="connsiteX2" fmla="*/ 369277 w 369277"/>
              <a:gd name="connsiteY2" fmla="*/ 527538 h 527538"/>
            </a:gdLst>
            <a:ahLst/>
            <a:cxnLst>
              <a:cxn ang="0">
                <a:pos x="connsiteX0" y="connsiteY0"/>
              </a:cxn>
              <a:cxn ang="0">
                <a:pos x="connsiteX1" y="connsiteY1"/>
              </a:cxn>
              <a:cxn ang="0">
                <a:pos x="connsiteX2" y="connsiteY2"/>
              </a:cxn>
            </a:cxnLst>
            <a:rect l="l" t="t" r="r" b="b"/>
            <a:pathLst>
              <a:path w="369277" h="527538">
                <a:moveTo>
                  <a:pt x="52754" y="0"/>
                </a:moveTo>
                <a:cubicBezTo>
                  <a:pt x="26377" y="114300"/>
                  <a:pt x="0" y="228600"/>
                  <a:pt x="52754" y="316523"/>
                </a:cubicBezTo>
                <a:cubicBezTo>
                  <a:pt x="105508" y="404446"/>
                  <a:pt x="331177" y="477715"/>
                  <a:pt x="369277" y="527538"/>
                </a:cubicBezTo>
              </a:path>
            </a:pathLst>
          </a:custGeom>
          <a:ln w="57150">
            <a:solidFill>
              <a:srgbClr val="00B05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6" name="Freeform 65"/>
          <p:cNvSpPr/>
          <p:nvPr/>
        </p:nvSpPr>
        <p:spPr>
          <a:xfrm>
            <a:off x="8915400" y="2286000"/>
            <a:ext cx="685800" cy="685800"/>
          </a:xfrm>
          <a:custGeom>
            <a:avLst/>
            <a:gdLst>
              <a:gd name="connsiteX0" fmla="*/ 52754 w 369277"/>
              <a:gd name="connsiteY0" fmla="*/ 0 h 527538"/>
              <a:gd name="connsiteX1" fmla="*/ 52754 w 369277"/>
              <a:gd name="connsiteY1" fmla="*/ 316523 h 527538"/>
              <a:gd name="connsiteX2" fmla="*/ 369277 w 369277"/>
              <a:gd name="connsiteY2" fmla="*/ 527538 h 527538"/>
            </a:gdLst>
            <a:ahLst/>
            <a:cxnLst>
              <a:cxn ang="0">
                <a:pos x="connsiteX0" y="connsiteY0"/>
              </a:cxn>
              <a:cxn ang="0">
                <a:pos x="connsiteX1" y="connsiteY1"/>
              </a:cxn>
              <a:cxn ang="0">
                <a:pos x="connsiteX2" y="connsiteY2"/>
              </a:cxn>
            </a:cxnLst>
            <a:rect l="l" t="t" r="r" b="b"/>
            <a:pathLst>
              <a:path w="369277" h="527538">
                <a:moveTo>
                  <a:pt x="52754" y="0"/>
                </a:moveTo>
                <a:cubicBezTo>
                  <a:pt x="26377" y="114300"/>
                  <a:pt x="0" y="228600"/>
                  <a:pt x="52754" y="316523"/>
                </a:cubicBezTo>
                <a:cubicBezTo>
                  <a:pt x="105508" y="404446"/>
                  <a:pt x="331177" y="477715"/>
                  <a:pt x="369277" y="527538"/>
                </a:cubicBezTo>
              </a:path>
            </a:pathLst>
          </a:custGeom>
          <a:ln w="57150">
            <a:solidFill>
              <a:srgbClr val="00B05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68" name="Straight Connector 67"/>
          <p:cNvCxnSpPr>
            <a:stCxn id="18" idx="4"/>
            <a:endCxn id="26" idx="0"/>
          </p:cNvCxnSpPr>
          <p:nvPr/>
        </p:nvCxnSpPr>
        <p:spPr>
          <a:xfrm flipH="1">
            <a:off x="7962900" y="2362200"/>
            <a:ext cx="914400" cy="609600"/>
          </a:xfrm>
          <a:prstGeom prst="line">
            <a:avLst/>
          </a:prstGeom>
          <a:ln w="57150">
            <a:solidFill>
              <a:srgbClr val="0070C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a:stCxn id="26" idx="4"/>
            <a:endCxn id="25" idx="0"/>
          </p:cNvCxnSpPr>
          <p:nvPr/>
        </p:nvCxnSpPr>
        <p:spPr>
          <a:xfrm flipH="1">
            <a:off x="7353300" y="3505200"/>
            <a:ext cx="609600" cy="495300"/>
          </a:xfrm>
          <a:prstGeom prst="line">
            <a:avLst/>
          </a:prstGeom>
          <a:ln w="57150">
            <a:solidFill>
              <a:srgbClr val="0070C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a:stCxn id="26" idx="4"/>
            <a:endCxn id="28" idx="0"/>
          </p:cNvCxnSpPr>
          <p:nvPr/>
        </p:nvCxnSpPr>
        <p:spPr>
          <a:xfrm>
            <a:off x="7962900" y="3505200"/>
            <a:ext cx="381000" cy="495300"/>
          </a:xfrm>
          <a:prstGeom prst="line">
            <a:avLst/>
          </a:prstGeom>
          <a:ln w="57150">
            <a:solidFill>
              <a:srgbClr val="0070C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a:stCxn id="27" idx="4"/>
            <a:endCxn id="24" idx="0"/>
          </p:cNvCxnSpPr>
          <p:nvPr/>
        </p:nvCxnSpPr>
        <p:spPr>
          <a:xfrm flipH="1">
            <a:off x="9334500" y="3505200"/>
            <a:ext cx="381000" cy="495300"/>
          </a:xfrm>
          <a:prstGeom prst="line">
            <a:avLst/>
          </a:prstGeom>
          <a:ln w="57150">
            <a:solidFill>
              <a:srgbClr val="0070C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a:stCxn id="27" idx="4"/>
            <a:endCxn id="29" idx="0"/>
          </p:cNvCxnSpPr>
          <p:nvPr/>
        </p:nvCxnSpPr>
        <p:spPr>
          <a:xfrm>
            <a:off x="9715500" y="3505200"/>
            <a:ext cx="609600" cy="495300"/>
          </a:xfrm>
          <a:prstGeom prst="line">
            <a:avLst/>
          </a:prstGeom>
          <a:ln w="57150">
            <a:solidFill>
              <a:srgbClr val="0070C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a:stCxn id="18" idx="4"/>
            <a:endCxn id="60" idx="2"/>
          </p:cNvCxnSpPr>
          <p:nvPr/>
        </p:nvCxnSpPr>
        <p:spPr>
          <a:xfrm>
            <a:off x="8877301" y="2362200"/>
            <a:ext cx="800101" cy="609600"/>
          </a:xfrm>
          <a:prstGeom prst="line">
            <a:avLst/>
          </a:prstGeom>
          <a:ln w="57150">
            <a:solidFill>
              <a:srgbClr val="0070C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927644110"/>
      </p:ext>
    </p:extLst>
  </p:cSld>
  <p:clrMapOvr>
    <a:masterClrMapping/>
  </p:clrMapOvr>
  <mc:AlternateContent xmlns:mc="http://schemas.openxmlformats.org/markup-compatibility/2006" xmlns:p14="http://schemas.microsoft.com/office/powerpoint/2010/main">
    <mc:Choice Requires="p14">
      <p:transition spd="slow" p14:dur="2000" advTm="11918"/>
    </mc:Choice>
    <mc:Fallback xmlns="">
      <p:transition spd="slow" advTm="1191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7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nodeType="clickEffect">
                                  <p:stCondLst>
                                    <p:cond delay="0"/>
                                  </p:stCondLst>
                                  <p:childTnLst>
                                    <p:set>
                                      <p:cBhvr>
                                        <p:cTn id="38" dur="1" fill="hold">
                                          <p:stCondLst>
                                            <p:cond delay="0"/>
                                          </p:stCondLst>
                                        </p:cTn>
                                        <p:tgtEl>
                                          <p:spTgt spid="68"/>
                                        </p:tgtEl>
                                        <p:attrNameLst>
                                          <p:attrName>style.visibility</p:attrName>
                                        </p:attrNameLst>
                                      </p:cBhvr>
                                      <p:to>
                                        <p:strVal val="hidden"/>
                                      </p:to>
                                    </p:set>
                                  </p:childTnLst>
                                </p:cTn>
                              </p:par>
                              <p:par>
                                <p:cTn id="39" presetID="1" presetClass="exit" presetSubtype="0" fill="hold" nodeType="withEffect">
                                  <p:stCondLst>
                                    <p:cond delay="0"/>
                                  </p:stCondLst>
                                  <p:childTnLst>
                                    <p:set>
                                      <p:cBhvr>
                                        <p:cTn id="40" dur="1" fill="hold">
                                          <p:stCondLst>
                                            <p:cond delay="0"/>
                                          </p:stCondLst>
                                        </p:cTn>
                                        <p:tgtEl>
                                          <p:spTgt spid="81"/>
                                        </p:tgtEl>
                                        <p:attrNameLst>
                                          <p:attrName>style.visibility</p:attrName>
                                        </p:attrNameLst>
                                      </p:cBhvr>
                                      <p:to>
                                        <p:strVal val="hidden"/>
                                      </p:to>
                                    </p:set>
                                  </p:childTnLst>
                                </p:cTn>
                              </p:par>
                              <p:par>
                                <p:cTn id="41" presetID="1" presetClass="exit" presetSubtype="0" fill="hold" nodeType="withEffect">
                                  <p:stCondLst>
                                    <p:cond delay="0"/>
                                  </p:stCondLst>
                                  <p:childTnLst>
                                    <p:set>
                                      <p:cBhvr>
                                        <p:cTn id="42" dur="1" fill="hold">
                                          <p:stCondLst>
                                            <p:cond delay="0"/>
                                          </p:stCondLst>
                                        </p:cTn>
                                        <p:tgtEl>
                                          <p:spTgt spid="73"/>
                                        </p:tgtEl>
                                        <p:attrNameLst>
                                          <p:attrName>style.visibility</p:attrName>
                                        </p:attrNameLst>
                                      </p:cBhvr>
                                      <p:to>
                                        <p:strVal val="hidden"/>
                                      </p:to>
                                    </p:set>
                                  </p:childTnLst>
                                </p:cTn>
                              </p:par>
                              <p:par>
                                <p:cTn id="43" presetID="1" presetClass="exit" presetSubtype="0" fill="hold" nodeType="withEffect">
                                  <p:stCondLst>
                                    <p:cond delay="0"/>
                                  </p:stCondLst>
                                  <p:childTnLst>
                                    <p:set>
                                      <p:cBhvr>
                                        <p:cTn id="44" dur="1" fill="hold">
                                          <p:stCondLst>
                                            <p:cond delay="0"/>
                                          </p:stCondLst>
                                        </p:cTn>
                                        <p:tgtEl>
                                          <p:spTgt spid="77"/>
                                        </p:tgtEl>
                                        <p:attrNameLst>
                                          <p:attrName>style.visibility</p:attrName>
                                        </p:attrNameLst>
                                      </p:cBhvr>
                                      <p:to>
                                        <p:strVal val="hidden"/>
                                      </p:to>
                                    </p:set>
                                  </p:childTnLst>
                                </p:cTn>
                              </p:par>
                              <p:par>
                                <p:cTn id="45" presetID="1" presetClass="exit" presetSubtype="0" fill="hold" nodeType="withEffect">
                                  <p:stCondLst>
                                    <p:cond delay="0"/>
                                  </p:stCondLst>
                                  <p:childTnLst>
                                    <p:set>
                                      <p:cBhvr>
                                        <p:cTn id="46" dur="1" fill="hold">
                                          <p:stCondLst>
                                            <p:cond delay="0"/>
                                          </p:stCondLst>
                                        </p:cTn>
                                        <p:tgtEl>
                                          <p:spTgt spid="79"/>
                                        </p:tgtEl>
                                        <p:attrNameLst>
                                          <p:attrName>style.visibility</p:attrName>
                                        </p:attrNameLst>
                                      </p:cBhvr>
                                      <p:to>
                                        <p:strVal val="hidden"/>
                                      </p:to>
                                    </p:set>
                                  </p:childTnLst>
                                </p:cTn>
                              </p:par>
                              <p:par>
                                <p:cTn id="47" presetID="1" presetClass="exit" presetSubtype="0" fill="hold" nodeType="withEffect">
                                  <p:stCondLst>
                                    <p:cond delay="0"/>
                                  </p:stCondLst>
                                  <p:childTnLst>
                                    <p:set>
                                      <p:cBhvr>
                                        <p:cTn id="48" dur="1" fill="hold">
                                          <p:stCondLst>
                                            <p:cond delay="0"/>
                                          </p:stCondLst>
                                        </p:cTn>
                                        <p:tgtEl>
                                          <p:spTgt spid="75"/>
                                        </p:tgtEl>
                                        <p:attrNameLst>
                                          <p:attrName>style.visibility</p:attrName>
                                        </p:attrNameLst>
                                      </p:cBhvr>
                                      <p:to>
                                        <p:strVal val="hidden"/>
                                      </p:to>
                                    </p:set>
                                  </p:childTnLst>
                                </p:cTn>
                              </p:par>
                              <p:par>
                                <p:cTn id="49" presetID="1" presetClass="entr" presetSubtype="0" fill="hold" nodeType="withEffect">
                                  <p:stCondLst>
                                    <p:cond delay="0"/>
                                  </p:stCondLst>
                                  <p:childTnLst>
                                    <p:set>
                                      <p:cBhvr>
                                        <p:cTn id="50" dur="1" fill="hold">
                                          <p:stCondLst>
                                            <p:cond delay="0"/>
                                          </p:stCondLst>
                                        </p:cTn>
                                        <p:tgtEl>
                                          <p:spTgt spid="3">
                                            <p:txEl>
                                              <p:pRg st="4" end="4"/>
                                            </p:txEl>
                                          </p:spTgt>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51"/>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60"/>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61"/>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55"/>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52"/>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63"/>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3">
                                            <p:txEl>
                                              <p:pRg st="5" end="5"/>
                                            </p:txEl>
                                          </p:spTgt>
                                        </p:tgtEl>
                                        <p:attrNameLst>
                                          <p:attrName>style.visibility</p:attrName>
                                        </p:attrNameLst>
                                      </p:cBhvr>
                                      <p:to>
                                        <p:strVal val="visible"/>
                                      </p:to>
                                    </p:set>
                                  </p:childTnLst>
                                </p:cTn>
                              </p:par>
                              <p:par>
                                <p:cTn id="67" presetID="1" presetClass="exit" presetSubtype="0" fill="hold" grpId="1" nodeType="withEffect">
                                  <p:stCondLst>
                                    <p:cond delay="0"/>
                                  </p:stCondLst>
                                  <p:childTnLst>
                                    <p:set>
                                      <p:cBhvr>
                                        <p:cTn id="68" dur="1" fill="hold">
                                          <p:stCondLst>
                                            <p:cond delay="0"/>
                                          </p:stCondLst>
                                        </p:cTn>
                                        <p:tgtEl>
                                          <p:spTgt spid="52"/>
                                        </p:tgtEl>
                                        <p:attrNameLst>
                                          <p:attrName>style.visibility</p:attrName>
                                        </p:attrNameLst>
                                      </p:cBhvr>
                                      <p:to>
                                        <p:strVal val="hidden"/>
                                      </p:to>
                                    </p:set>
                                  </p:childTnLst>
                                </p:cTn>
                              </p:par>
                              <p:par>
                                <p:cTn id="69" presetID="1" presetClass="exit" presetSubtype="0" fill="hold" grpId="1" nodeType="withEffect">
                                  <p:stCondLst>
                                    <p:cond delay="0"/>
                                  </p:stCondLst>
                                  <p:childTnLst>
                                    <p:set>
                                      <p:cBhvr>
                                        <p:cTn id="70" dur="1" fill="hold">
                                          <p:stCondLst>
                                            <p:cond delay="0"/>
                                          </p:stCondLst>
                                        </p:cTn>
                                        <p:tgtEl>
                                          <p:spTgt spid="51"/>
                                        </p:tgtEl>
                                        <p:attrNameLst>
                                          <p:attrName>style.visibility</p:attrName>
                                        </p:attrNameLst>
                                      </p:cBhvr>
                                      <p:to>
                                        <p:strVal val="hidden"/>
                                      </p:to>
                                    </p:set>
                                  </p:childTnLst>
                                </p:cTn>
                              </p:par>
                              <p:par>
                                <p:cTn id="71" presetID="1" presetClass="exit" presetSubtype="0" fill="hold" grpId="1" nodeType="withEffect">
                                  <p:stCondLst>
                                    <p:cond delay="0"/>
                                  </p:stCondLst>
                                  <p:childTnLst>
                                    <p:set>
                                      <p:cBhvr>
                                        <p:cTn id="72" dur="1" fill="hold">
                                          <p:stCondLst>
                                            <p:cond delay="0"/>
                                          </p:stCondLst>
                                        </p:cTn>
                                        <p:tgtEl>
                                          <p:spTgt spid="63"/>
                                        </p:tgtEl>
                                        <p:attrNameLst>
                                          <p:attrName>style.visibility</p:attrName>
                                        </p:attrNameLst>
                                      </p:cBhvr>
                                      <p:to>
                                        <p:strVal val="hidden"/>
                                      </p:to>
                                    </p:set>
                                  </p:childTnLst>
                                </p:cTn>
                              </p:par>
                              <p:par>
                                <p:cTn id="73" presetID="1" presetClass="exit" presetSubtype="0" fill="hold" grpId="1" nodeType="withEffect">
                                  <p:stCondLst>
                                    <p:cond delay="0"/>
                                  </p:stCondLst>
                                  <p:childTnLst>
                                    <p:set>
                                      <p:cBhvr>
                                        <p:cTn id="74" dur="1" fill="hold">
                                          <p:stCondLst>
                                            <p:cond delay="0"/>
                                          </p:stCondLst>
                                        </p:cTn>
                                        <p:tgtEl>
                                          <p:spTgt spid="60"/>
                                        </p:tgtEl>
                                        <p:attrNameLst>
                                          <p:attrName>style.visibility</p:attrName>
                                        </p:attrNameLst>
                                      </p:cBhvr>
                                      <p:to>
                                        <p:strVal val="hidden"/>
                                      </p:to>
                                    </p:set>
                                  </p:childTnLst>
                                </p:cTn>
                              </p:par>
                              <p:par>
                                <p:cTn id="75" presetID="1" presetClass="exit" presetSubtype="0" fill="hold" grpId="1" nodeType="withEffect">
                                  <p:stCondLst>
                                    <p:cond delay="0"/>
                                  </p:stCondLst>
                                  <p:childTnLst>
                                    <p:set>
                                      <p:cBhvr>
                                        <p:cTn id="76" dur="1" fill="hold">
                                          <p:stCondLst>
                                            <p:cond delay="0"/>
                                          </p:stCondLst>
                                        </p:cTn>
                                        <p:tgtEl>
                                          <p:spTgt spid="61"/>
                                        </p:tgtEl>
                                        <p:attrNameLst>
                                          <p:attrName>style.visibility</p:attrName>
                                        </p:attrNameLst>
                                      </p:cBhvr>
                                      <p:to>
                                        <p:strVal val="hidden"/>
                                      </p:to>
                                    </p:set>
                                  </p:childTnLst>
                                </p:cTn>
                              </p:par>
                              <p:par>
                                <p:cTn id="77" presetID="1" presetClass="exit" presetSubtype="0" fill="hold" grpId="1" nodeType="withEffect">
                                  <p:stCondLst>
                                    <p:cond delay="0"/>
                                  </p:stCondLst>
                                  <p:childTnLst>
                                    <p:set>
                                      <p:cBhvr>
                                        <p:cTn id="78" dur="1" fill="hold">
                                          <p:stCondLst>
                                            <p:cond delay="0"/>
                                          </p:stCondLst>
                                        </p:cTn>
                                        <p:tgtEl>
                                          <p:spTgt spid="55"/>
                                        </p:tgtEl>
                                        <p:attrNameLst>
                                          <p:attrName>style.visibility</p:attrName>
                                        </p:attrNameLst>
                                      </p:cBhvr>
                                      <p:to>
                                        <p:strVal val="hidden"/>
                                      </p:to>
                                    </p:set>
                                  </p:childTnLst>
                                </p:cTn>
                              </p:par>
                              <p:par>
                                <p:cTn id="79" presetID="1" presetClass="entr" presetSubtype="0" fill="hold" grpId="0" nodeType="withEffect">
                                  <p:stCondLst>
                                    <p:cond delay="0"/>
                                  </p:stCondLst>
                                  <p:childTnLst>
                                    <p:set>
                                      <p:cBhvr>
                                        <p:cTn id="80" dur="1" fill="hold">
                                          <p:stCondLst>
                                            <p:cond delay="0"/>
                                          </p:stCondLst>
                                        </p:cTn>
                                        <p:tgtEl>
                                          <p:spTgt spid="57"/>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64"/>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58"/>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65"/>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56"/>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66"/>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xit" presetSubtype="0" fill="hold" grpId="1" nodeType="clickEffect">
                                  <p:stCondLst>
                                    <p:cond delay="0"/>
                                  </p:stCondLst>
                                  <p:childTnLst>
                                    <p:set>
                                      <p:cBhvr>
                                        <p:cTn id="94" dur="1" fill="hold">
                                          <p:stCondLst>
                                            <p:cond delay="0"/>
                                          </p:stCondLst>
                                        </p:cTn>
                                        <p:tgtEl>
                                          <p:spTgt spid="57"/>
                                        </p:tgtEl>
                                        <p:attrNameLst>
                                          <p:attrName>style.visibility</p:attrName>
                                        </p:attrNameLst>
                                      </p:cBhvr>
                                      <p:to>
                                        <p:strVal val="hidden"/>
                                      </p:to>
                                    </p:set>
                                  </p:childTnLst>
                                </p:cTn>
                              </p:par>
                              <p:par>
                                <p:cTn id="95" presetID="1" presetClass="exit" presetSubtype="0" fill="hold" grpId="1" nodeType="withEffect">
                                  <p:stCondLst>
                                    <p:cond delay="0"/>
                                  </p:stCondLst>
                                  <p:childTnLst>
                                    <p:set>
                                      <p:cBhvr>
                                        <p:cTn id="96" dur="1" fill="hold">
                                          <p:stCondLst>
                                            <p:cond delay="0"/>
                                          </p:stCondLst>
                                        </p:cTn>
                                        <p:tgtEl>
                                          <p:spTgt spid="64"/>
                                        </p:tgtEl>
                                        <p:attrNameLst>
                                          <p:attrName>style.visibility</p:attrName>
                                        </p:attrNameLst>
                                      </p:cBhvr>
                                      <p:to>
                                        <p:strVal val="hidden"/>
                                      </p:to>
                                    </p:set>
                                  </p:childTnLst>
                                </p:cTn>
                              </p:par>
                              <p:par>
                                <p:cTn id="97" presetID="1" presetClass="exit" presetSubtype="0" fill="hold" grpId="1" nodeType="withEffect">
                                  <p:stCondLst>
                                    <p:cond delay="0"/>
                                  </p:stCondLst>
                                  <p:childTnLst>
                                    <p:set>
                                      <p:cBhvr>
                                        <p:cTn id="98" dur="1" fill="hold">
                                          <p:stCondLst>
                                            <p:cond delay="0"/>
                                          </p:stCondLst>
                                        </p:cTn>
                                        <p:tgtEl>
                                          <p:spTgt spid="58"/>
                                        </p:tgtEl>
                                        <p:attrNameLst>
                                          <p:attrName>style.visibility</p:attrName>
                                        </p:attrNameLst>
                                      </p:cBhvr>
                                      <p:to>
                                        <p:strVal val="hidden"/>
                                      </p:to>
                                    </p:set>
                                  </p:childTnLst>
                                </p:cTn>
                              </p:par>
                              <p:par>
                                <p:cTn id="99" presetID="1" presetClass="exit" presetSubtype="0" fill="hold" grpId="1" nodeType="withEffect">
                                  <p:stCondLst>
                                    <p:cond delay="0"/>
                                  </p:stCondLst>
                                  <p:childTnLst>
                                    <p:set>
                                      <p:cBhvr>
                                        <p:cTn id="100" dur="1" fill="hold">
                                          <p:stCondLst>
                                            <p:cond delay="0"/>
                                          </p:stCondLst>
                                        </p:cTn>
                                        <p:tgtEl>
                                          <p:spTgt spid="65"/>
                                        </p:tgtEl>
                                        <p:attrNameLst>
                                          <p:attrName>style.visibility</p:attrName>
                                        </p:attrNameLst>
                                      </p:cBhvr>
                                      <p:to>
                                        <p:strVal val="hidden"/>
                                      </p:to>
                                    </p:set>
                                  </p:childTnLst>
                                </p:cTn>
                              </p:par>
                              <p:par>
                                <p:cTn id="101" presetID="1" presetClass="exit" presetSubtype="0" fill="hold" grpId="1" nodeType="withEffect">
                                  <p:stCondLst>
                                    <p:cond delay="0"/>
                                  </p:stCondLst>
                                  <p:childTnLst>
                                    <p:set>
                                      <p:cBhvr>
                                        <p:cTn id="102" dur="1" fill="hold">
                                          <p:stCondLst>
                                            <p:cond delay="0"/>
                                          </p:stCondLst>
                                        </p:cTn>
                                        <p:tgtEl>
                                          <p:spTgt spid="56"/>
                                        </p:tgtEl>
                                        <p:attrNameLst>
                                          <p:attrName>style.visibility</p:attrName>
                                        </p:attrNameLst>
                                      </p:cBhvr>
                                      <p:to>
                                        <p:strVal val="hidden"/>
                                      </p:to>
                                    </p:set>
                                  </p:childTnLst>
                                </p:cTn>
                              </p:par>
                              <p:par>
                                <p:cTn id="103" presetID="1" presetClass="exit" presetSubtype="0" fill="hold" grpId="1" nodeType="withEffect">
                                  <p:stCondLst>
                                    <p:cond delay="0"/>
                                  </p:stCondLst>
                                  <p:childTnLst>
                                    <p:set>
                                      <p:cBhvr>
                                        <p:cTn id="104" dur="1" fill="hold">
                                          <p:stCondLst>
                                            <p:cond delay="0"/>
                                          </p:stCondLst>
                                        </p:cTn>
                                        <p:tgtEl>
                                          <p:spTgt spid="66"/>
                                        </p:tgtEl>
                                        <p:attrNameLst>
                                          <p:attrName>style.visibility</p:attrName>
                                        </p:attrNameLst>
                                      </p:cBhvr>
                                      <p:to>
                                        <p:strVal val="hidden"/>
                                      </p:to>
                                    </p:set>
                                  </p:childTnLst>
                                </p:cTn>
                              </p:par>
                              <p:par>
                                <p:cTn id="105" presetID="1" presetClass="entr" presetSubtype="0" fill="hold" nodeType="withEffect">
                                  <p:stCondLst>
                                    <p:cond delay="0"/>
                                  </p:stCondLst>
                                  <p:childTnLst>
                                    <p:set>
                                      <p:cBhvr>
                                        <p:cTn id="106" dur="1" fill="hold">
                                          <p:stCondLst>
                                            <p:cond delay="0"/>
                                          </p:stCondLst>
                                        </p:cTn>
                                        <p:tgtEl>
                                          <p:spTgt spid="68"/>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81"/>
                                        </p:tgtEl>
                                        <p:attrNameLst>
                                          <p:attrName>style.visibility</p:attrName>
                                        </p:attrNameLst>
                                      </p:cBhvr>
                                      <p:to>
                                        <p:strVal val="visible"/>
                                      </p:to>
                                    </p:set>
                                  </p:childTnLst>
                                </p:cTn>
                              </p:par>
                              <p:par>
                                <p:cTn id="109" presetID="1" presetClass="entr" presetSubtype="0" fill="hold" nodeType="withEffect">
                                  <p:stCondLst>
                                    <p:cond delay="0"/>
                                  </p:stCondLst>
                                  <p:childTnLst>
                                    <p:set>
                                      <p:cBhvr>
                                        <p:cTn id="110" dur="1" fill="hold">
                                          <p:stCondLst>
                                            <p:cond delay="0"/>
                                          </p:stCondLst>
                                        </p:cTn>
                                        <p:tgtEl>
                                          <p:spTgt spid="73"/>
                                        </p:tgtEl>
                                        <p:attrNameLst>
                                          <p:attrName>style.visibility</p:attrName>
                                        </p:attrNameLst>
                                      </p:cBhvr>
                                      <p:to>
                                        <p:strVal val="visible"/>
                                      </p:to>
                                    </p:set>
                                  </p:childTnLst>
                                </p:cTn>
                              </p:par>
                              <p:par>
                                <p:cTn id="111" presetID="1" presetClass="entr" presetSubtype="0" fill="hold" nodeType="withEffect">
                                  <p:stCondLst>
                                    <p:cond delay="0"/>
                                  </p:stCondLst>
                                  <p:childTnLst>
                                    <p:set>
                                      <p:cBhvr>
                                        <p:cTn id="112" dur="1" fill="hold">
                                          <p:stCondLst>
                                            <p:cond delay="0"/>
                                          </p:stCondLst>
                                        </p:cTn>
                                        <p:tgtEl>
                                          <p:spTgt spid="75"/>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77"/>
                                        </p:tgtEl>
                                        <p:attrNameLst>
                                          <p:attrName>style.visibility</p:attrName>
                                        </p:attrNameLst>
                                      </p:cBhvr>
                                      <p:to>
                                        <p:strVal val="visible"/>
                                      </p:to>
                                    </p:set>
                                  </p:childTnLst>
                                </p:cTn>
                              </p:par>
                              <p:par>
                                <p:cTn id="115" presetID="1" presetClass="entr" presetSubtype="0" fill="hold" nodeType="withEffect">
                                  <p:stCondLst>
                                    <p:cond delay="0"/>
                                  </p:stCondLst>
                                  <p:childTnLst>
                                    <p:set>
                                      <p:cBhvr>
                                        <p:cTn id="116" dur="1" fill="hold">
                                          <p:stCondLst>
                                            <p:cond delay="0"/>
                                          </p:stCondLst>
                                        </p:cTn>
                                        <p:tgtEl>
                                          <p:spTgt spid="79"/>
                                        </p:tgtEl>
                                        <p:attrNameLst>
                                          <p:attrName>style.visibility</p:attrName>
                                        </p:attrNameLst>
                                      </p:cBhvr>
                                      <p:to>
                                        <p:strVal val="visible"/>
                                      </p:to>
                                    </p:set>
                                  </p:childTnLst>
                                </p:cTn>
                              </p:par>
                              <p:par>
                                <p:cTn id="117" presetID="1" presetClass="entr" presetSubtype="0" fill="hold" nodeType="withEffect">
                                  <p:stCondLst>
                                    <p:cond delay="0"/>
                                  </p:stCondLst>
                                  <p:childTnLst>
                                    <p:set>
                                      <p:cBhvr>
                                        <p:cTn id="118" dur="1" fill="hold">
                                          <p:stCondLst>
                                            <p:cond delay="0"/>
                                          </p:stCondLst>
                                        </p:cTn>
                                        <p:tgtEl>
                                          <p:spTgt spid="3">
                                            <p:txEl>
                                              <p:pRg st="6" end="6"/>
                                            </p:txEl>
                                          </p:spTgt>
                                        </p:tgtEl>
                                        <p:attrNameLst>
                                          <p:attrName>style.visibility</p:attrName>
                                        </p:attrNameLst>
                                      </p:cBhvr>
                                      <p:to>
                                        <p:strVal val="visible"/>
                                      </p:to>
                                    </p:set>
                                  </p:childTnLst>
                                </p:cTn>
                              </p:par>
                              <p:par>
                                <p:cTn id="119" presetID="1" presetClass="entr" presetSubtype="0" fill="hold" nodeType="withEffect">
                                  <p:stCondLst>
                                    <p:cond delay="0"/>
                                  </p:stCondLst>
                                  <p:childTnLst>
                                    <p:set>
                                      <p:cBhvr>
                                        <p:cTn id="1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21" fill="hold">
                      <p:stCondLst>
                        <p:cond delay="indefinite"/>
                      </p:stCondLst>
                      <p:childTnLst>
                        <p:par>
                          <p:cTn id="122" fill="hold">
                            <p:stCondLst>
                              <p:cond delay="0"/>
                            </p:stCondLst>
                            <p:childTnLst>
                              <p:par>
                                <p:cTn id="123" presetID="1" presetClass="entr" presetSubtype="0" fill="hold" nodeType="clickEffect">
                                  <p:stCondLst>
                                    <p:cond delay="0"/>
                                  </p:stCondLst>
                                  <p:childTnLst>
                                    <p:set>
                                      <p:cBhvr>
                                        <p:cTn id="124" dur="1" fill="hold">
                                          <p:stCondLst>
                                            <p:cond delay="0"/>
                                          </p:stCondLst>
                                        </p:cTn>
                                        <p:tgtEl>
                                          <p:spTgt spid="3">
                                            <p:txEl>
                                              <p:pRg st="8" end="8"/>
                                            </p:txEl>
                                          </p:spTgt>
                                        </p:tgtEl>
                                        <p:attrNameLst>
                                          <p:attrName>style.visibility</p:attrName>
                                        </p:attrNameLst>
                                      </p:cBhvr>
                                      <p:to>
                                        <p:strVal val="visible"/>
                                      </p:to>
                                    </p:set>
                                  </p:childTnLst>
                                </p:cTn>
                              </p:par>
                              <p:par>
                                <p:cTn id="125" presetID="1" presetClass="entr" presetSubtype="0" fill="hold" nodeType="withEffect">
                                  <p:stCondLst>
                                    <p:cond delay="0"/>
                                  </p:stCondLst>
                                  <p:childTnLst>
                                    <p:set>
                                      <p:cBhvr>
                                        <p:cTn id="1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P spid="26" grpId="0" animBg="1"/>
      <p:bldP spid="27" grpId="0" animBg="1"/>
      <p:bldP spid="18" grpId="0" animBg="1"/>
      <p:bldP spid="28" grpId="0" animBg="1"/>
      <p:bldP spid="29" grpId="0" animBg="1"/>
      <p:bldP spid="51" grpId="0" animBg="1"/>
      <p:bldP spid="51" grpId="1" animBg="1"/>
      <p:bldP spid="52" grpId="0" animBg="1"/>
      <p:bldP spid="52" grpId="1" animBg="1"/>
      <p:bldP spid="55" grpId="0" animBg="1"/>
      <p:bldP spid="55" grpId="1" animBg="1"/>
      <p:bldP spid="56" grpId="0" animBg="1"/>
      <p:bldP spid="56" grpId="1" animBg="1"/>
      <p:bldP spid="57" grpId="0" animBg="1"/>
      <p:bldP spid="57" grpId="1" animBg="1"/>
      <p:bldP spid="58" grpId="0" animBg="1"/>
      <p:bldP spid="58" grpId="1" animBg="1"/>
      <p:bldP spid="60" grpId="0" animBg="1"/>
      <p:bldP spid="60" grpId="1" animBg="1"/>
      <p:bldP spid="61" grpId="0" animBg="1"/>
      <p:bldP spid="61" grpId="1" animBg="1"/>
      <p:bldP spid="63" grpId="0" animBg="1"/>
      <p:bldP spid="63" grpId="1" animBg="1"/>
      <p:bldP spid="64" grpId="0" animBg="1"/>
      <p:bldP spid="64" grpId="1" animBg="1"/>
      <p:bldP spid="65" grpId="0" animBg="1"/>
      <p:bldP spid="65" grpId="1" animBg="1"/>
      <p:bldP spid="66" grpId="0" animBg="1"/>
      <p:bldP spid="66" grpId="1"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sz="half" idx="1"/>
          </p:nvPr>
        </p:nvSpPr>
        <p:spPr/>
        <p:txBody>
          <a:bodyPr/>
          <a:lstStyle/>
          <a:p>
            <a:endParaRPr lang="zh-CN" altLang="en-US"/>
          </a:p>
        </p:txBody>
      </p:sp>
      <p:sp>
        <p:nvSpPr>
          <p:cNvPr id="4" name="内容占位符 3"/>
          <p:cNvSpPr>
            <a:spLocks noGrp="1"/>
          </p:cNvSpPr>
          <p:nvPr>
            <p:ph sz="half" idx="2"/>
          </p:nvPr>
        </p:nvSpPr>
        <p:spPr/>
        <p:txBody>
          <a:bodyPr/>
          <a:lstStyle/>
          <a:p>
            <a:endParaRPr lang="zh-CN" altLang="en-US"/>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6604" y="163774"/>
            <a:ext cx="11696129" cy="65325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6476" y="163773"/>
            <a:ext cx="11953974" cy="44628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91068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sz="half" idx="1"/>
          </p:nvPr>
        </p:nvSpPr>
        <p:spPr/>
        <p:txBody>
          <a:bodyPr/>
          <a:lstStyle/>
          <a:p>
            <a:endParaRPr lang="zh-CN" altLang="en-US"/>
          </a:p>
        </p:txBody>
      </p:sp>
      <p:sp>
        <p:nvSpPr>
          <p:cNvPr id="4" name="内容占位符 3"/>
          <p:cNvSpPr>
            <a:spLocks noGrp="1"/>
          </p:cNvSpPr>
          <p:nvPr>
            <p:ph sz="half" idx="2"/>
          </p:nvPr>
        </p:nvSpPr>
        <p:spPr/>
        <p:txBody>
          <a:bodyPr/>
          <a:lstStyle/>
          <a:p>
            <a:endParaRPr lang="zh-CN" altLang="en-US"/>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988" y="365125"/>
            <a:ext cx="11960024" cy="55955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1670320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smtClean="0">
                <a:latin typeface="微软雅黑" panose="020B0503020204020204" pitchFamily="34" charset="-122"/>
                <a:ea typeface="微软雅黑" panose="020B0503020204020204" pitchFamily="34" charset="-122"/>
              </a:rPr>
              <a:t>Contents</a:t>
            </a:r>
            <a:endParaRPr lang="zh-CN" altLang="en-US" b="1" dirty="0">
              <a:latin typeface="微软雅黑" panose="020B0503020204020204" pitchFamily="34" charset="-122"/>
              <a:ea typeface="微软雅黑" panose="020B0503020204020204" pitchFamily="34" charset="-122"/>
            </a:endParaRPr>
          </a:p>
        </p:txBody>
      </p:sp>
      <p:sp>
        <p:nvSpPr>
          <p:cNvPr id="3" name="内容占位符 2"/>
          <p:cNvSpPr>
            <a:spLocks noGrp="1"/>
          </p:cNvSpPr>
          <p:nvPr>
            <p:ph idx="1"/>
          </p:nvPr>
        </p:nvSpPr>
        <p:spPr/>
        <p:txBody>
          <a:bodyPr>
            <a:normAutofit/>
          </a:bodyPr>
          <a:lstStyle/>
          <a:p>
            <a:r>
              <a:rPr lang="en-US" altLang="zh-CN" sz="3600" b="1" dirty="0" smtClean="0">
                <a:latin typeface="微软雅黑" panose="020B0503020204020204" pitchFamily="34" charset="-122"/>
                <a:ea typeface="微软雅黑" panose="020B0503020204020204" pitchFamily="34" charset="-122"/>
              </a:rPr>
              <a:t>Background</a:t>
            </a:r>
          </a:p>
          <a:p>
            <a:endParaRPr lang="en-US" altLang="zh-CN" sz="3600" b="1" dirty="0" smtClean="0">
              <a:latin typeface="微软雅黑" panose="020B0503020204020204" pitchFamily="34" charset="-122"/>
              <a:ea typeface="微软雅黑" panose="020B0503020204020204" pitchFamily="34" charset="-122"/>
            </a:endParaRPr>
          </a:p>
          <a:p>
            <a:r>
              <a:rPr lang="en-US" altLang="zh-CN" sz="3600" b="1" dirty="0" smtClean="0">
                <a:latin typeface="微软雅黑" panose="020B0503020204020204" pitchFamily="34" charset="-122"/>
                <a:ea typeface="微软雅黑" panose="020B0503020204020204" pitchFamily="34" charset="-122"/>
              </a:rPr>
              <a:t>Motivation</a:t>
            </a:r>
          </a:p>
          <a:p>
            <a:endParaRPr lang="en-US" altLang="zh-CN" sz="3600" b="1" dirty="0" smtClean="0">
              <a:latin typeface="微软雅黑" panose="020B0503020204020204" pitchFamily="34" charset="-122"/>
              <a:ea typeface="微软雅黑" panose="020B0503020204020204" pitchFamily="34" charset="-122"/>
            </a:endParaRPr>
          </a:p>
          <a:p>
            <a:r>
              <a:rPr lang="en-US" altLang="zh-CN" sz="3600" b="1" dirty="0" smtClean="0">
                <a:latin typeface="微软雅黑" panose="020B0503020204020204" pitchFamily="34" charset="-122"/>
                <a:ea typeface="微软雅黑" panose="020B0503020204020204" pitchFamily="34" charset="-122"/>
              </a:rPr>
              <a:t>Algorithms</a:t>
            </a:r>
            <a:br>
              <a:rPr lang="en-US" altLang="zh-CN" sz="3600" b="1" dirty="0" smtClean="0">
                <a:latin typeface="微软雅黑" panose="020B0503020204020204" pitchFamily="34" charset="-122"/>
                <a:ea typeface="微软雅黑" panose="020B0503020204020204" pitchFamily="34" charset="-122"/>
              </a:rPr>
            </a:br>
            <a:endParaRPr lang="en-US" altLang="zh-CN" sz="3600" b="1" dirty="0" smtClean="0">
              <a:latin typeface="微软雅黑" panose="020B0503020204020204" pitchFamily="34" charset="-122"/>
              <a:ea typeface="微软雅黑" panose="020B0503020204020204" pitchFamily="34" charset="-122"/>
            </a:endParaRPr>
          </a:p>
          <a:p>
            <a:r>
              <a:rPr lang="en-US" altLang="zh-CN" sz="3600" b="1" dirty="0" smtClean="0">
                <a:latin typeface="微软雅黑" panose="020B0503020204020204" pitchFamily="34" charset="-122"/>
                <a:ea typeface="微软雅黑" panose="020B0503020204020204" pitchFamily="34" charset="-122"/>
              </a:rPr>
              <a:t>Evaluation</a:t>
            </a:r>
            <a:endParaRPr lang="zh-CN" altLang="en-US" sz="36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55029517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latin typeface="微软雅黑" panose="020B0503020204020204" pitchFamily="34" charset="-122"/>
                <a:ea typeface="微软雅黑" panose="020B0503020204020204" pitchFamily="34" charset="-122"/>
              </a:rPr>
              <a:t>Motivation</a:t>
            </a:r>
            <a:endParaRPr lang="zh-CN" altLang="en-US" dirty="0">
              <a:latin typeface="微软雅黑" panose="020B0503020204020204" pitchFamily="34" charset="-122"/>
              <a:ea typeface="微软雅黑" panose="020B0503020204020204" pitchFamily="34" charset="-122"/>
            </a:endParaRPr>
          </a:p>
        </p:txBody>
      </p:sp>
      <p:sp>
        <p:nvSpPr>
          <p:cNvPr id="3" name="内容占位符 2"/>
          <p:cNvSpPr>
            <a:spLocks noGrp="1"/>
          </p:cNvSpPr>
          <p:nvPr>
            <p:ph sz="half" idx="1"/>
          </p:nvPr>
        </p:nvSpPr>
        <p:spPr/>
        <p:txBody>
          <a:bodyPr>
            <a:normAutofit/>
          </a:bodyPr>
          <a:lstStyle/>
          <a:p>
            <a:pPr lvl="1"/>
            <a:endParaRPr lang="en-US" altLang="zh-CN" sz="2000" dirty="0" smtClean="0">
              <a:latin typeface="微软雅黑" panose="020B0503020204020204" pitchFamily="34" charset="-122"/>
              <a:ea typeface="微软雅黑" panose="020B0503020204020204" pitchFamily="34" charset="-122"/>
            </a:endParaRPr>
          </a:p>
          <a:p>
            <a:pPr marL="0" indent="0">
              <a:buNone/>
            </a:pPr>
            <a:endParaRPr lang="en-US" altLang="zh-CN" sz="2400" dirty="0" smtClean="0">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3"/>
          <a:stretch>
            <a:fillRect/>
          </a:stretch>
        </p:blipFill>
        <p:spPr>
          <a:xfrm>
            <a:off x="267095" y="3262817"/>
            <a:ext cx="5905105" cy="2475194"/>
          </a:xfrm>
          <a:prstGeom prst="rect">
            <a:avLst/>
          </a:prstGeom>
        </p:spPr>
      </p:pic>
      <p:sp>
        <p:nvSpPr>
          <p:cNvPr id="9" name="内容占位符 8"/>
          <p:cNvSpPr>
            <a:spLocks noGrp="1"/>
          </p:cNvSpPr>
          <p:nvPr>
            <p:ph sz="half" idx="2"/>
          </p:nvPr>
        </p:nvSpPr>
        <p:spPr>
          <a:xfrm>
            <a:off x="6172200" y="1825625"/>
            <a:ext cx="5605818" cy="4351338"/>
          </a:xfrm>
        </p:spPr>
        <p:txBody>
          <a:bodyPr>
            <a:normAutofit/>
          </a:bodyPr>
          <a:lstStyle/>
          <a:p>
            <a:r>
              <a:rPr lang="en-US" altLang="zh-CN" dirty="0" smtClean="0">
                <a:latin typeface="微软雅黑" panose="020B0503020204020204" pitchFamily="34" charset="-122"/>
                <a:ea typeface="微软雅黑" panose="020B0503020204020204" pitchFamily="34" charset="-122"/>
              </a:rPr>
              <a:t>D2TCP transmits more data than DCTCP 	</a:t>
            </a:r>
          </a:p>
          <a:p>
            <a:endParaRPr lang="en-US" altLang="zh-CN" dirty="0" smtClean="0">
              <a:latin typeface="微软雅黑" panose="020B0503020204020204" pitchFamily="34" charset="-122"/>
              <a:ea typeface="微软雅黑" panose="020B0503020204020204" pitchFamily="34" charset="-122"/>
            </a:endParaRPr>
          </a:p>
          <a:p>
            <a:r>
              <a:rPr lang="en-US" altLang="zh-CN" dirty="0" smtClean="0">
                <a:latin typeface="微软雅黑" panose="020B0503020204020204" pitchFamily="34" charset="-122"/>
                <a:ea typeface="微软雅黑" panose="020B0503020204020204" pitchFamily="34" charset="-122"/>
              </a:rPr>
              <a:t> It </a:t>
            </a:r>
            <a:r>
              <a:rPr lang="en-US" altLang="zh-CN" dirty="0" smtClean="0">
                <a:solidFill>
                  <a:srgbClr val="FF0000"/>
                </a:solidFill>
                <a:latin typeface="微软雅黑" panose="020B0503020204020204" pitchFamily="34" charset="-122"/>
                <a:ea typeface="微软雅黑" panose="020B0503020204020204" pitchFamily="34" charset="-122"/>
              </a:rPr>
              <a:t>does not </a:t>
            </a:r>
            <a:r>
              <a:rPr lang="en-US" altLang="zh-CN" dirty="0" smtClean="0">
                <a:latin typeface="微软雅黑" panose="020B0503020204020204" pitchFamily="34" charset="-122"/>
                <a:ea typeface="微软雅黑" panose="020B0503020204020204" pitchFamily="34" charset="-122"/>
              </a:rPr>
              <a:t>reduce the number of  flows that miss deadline.</a:t>
            </a:r>
          </a:p>
          <a:p>
            <a:endParaRPr lang="en-US" altLang="zh-CN" dirty="0">
              <a:latin typeface="微软雅黑" panose="020B0503020204020204" pitchFamily="34" charset="-122"/>
              <a:ea typeface="微软雅黑" panose="020B0503020204020204" pitchFamily="34" charset="-122"/>
            </a:endParaRPr>
          </a:p>
          <a:p>
            <a:r>
              <a:rPr lang="en-US" altLang="zh-CN" dirty="0" smtClean="0">
                <a:solidFill>
                  <a:srgbClr val="FF0000"/>
                </a:solidFill>
                <a:latin typeface="微软雅黑" panose="020B0503020204020204" pitchFamily="34" charset="-122"/>
                <a:ea typeface="微软雅黑" panose="020B0503020204020204" pitchFamily="34" charset="-122"/>
              </a:rPr>
              <a:t>In both cases</a:t>
            </a:r>
            <a:r>
              <a:rPr lang="en-US" altLang="zh-CN" dirty="0" smtClean="0">
                <a:latin typeface="微软雅黑" panose="020B0503020204020204" pitchFamily="34" charset="-122"/>
                <a:ea typeface="微软雅黑" panose="020B0503020204020204" pitchFamily="34" charset="-122"/>
              </a:rPr>
              <a:t>, only flow 4 finishes before its deadline</a:t>
            </a:r>
            <a:endParaRPr lang="zh-CN" altLang="en-US" dirty="0">
              <a:latin typeface="微软雅黑" panose="020B0503020204020204" pitchFamily="34" charset="-122"/>
              <a:ea typeface="微软雅黑" panose="020B0503020204020204" pitchFamily="34" charset="-122"/>
            </a:endParaRPr>
          </a:p>
        </p:txBody>
      </p:sp>
      <p:sp>
        <p:nvSpPr>
          <p:cNvPr id="11" name="文本框 10"/>
          <p:cNvSpPr txBox="1"/>
          <p:nvPr/>
        </p:nvSpPr>
        <p:spPr>
          <a:xfrm>
            <a:off x="422305" y="1992869"/>
            <a:ext cx="5823284" cy="830997"/>
          </a:xfrm>
          <a:prstGeom prst="rect">
            <a:avLst/>
          </a:prstGeom>
          <a:noFill/>
        </p:spPr>
        <p:txBody>
          <a:bodyPr wrap="square" rtlCol="0">
            <a:spAutoFit/>
          </a:bodyPr>
          <a:lstStyle/>
          <a:p>
            <a:endParaRPr lang="en-US" altLang="zh-CN" sz="2400" b="1" dirty="0" smtClean="0">
              <a:latin typeface="微软雅黑" panose="020B0503020204020204" pitchFamily="34" charset="-122"/>
              <a:ea typeface="微软雅黑" panose="020B0503020204020204" pitchFamily="34" charset="-122"/>
            </a:endParaRPr>
          </a:p>
          <a:p>
            <a:endParaRPr lang="en-US" altLang="zh-CN" sz="2400" b="1" dirty="0" smtClean="0">
              <a:latin typeface="微软雅黑" panose="020B0503020204020204" pitchFamily="34" charset="-122"/>
              <a:ea typeface="微软雅黑" panose="020B0503020204020204" pitchFamily="34" charset="-122"/>
            </a:endParaRPr>
          </a:p>
        </p:txBody>
      </p:sp>
      <p:sp>
        <p:nvSpPr>
          <p:cNvPr id="12" name="内容占位符 8"/>
          <p:cNvSpPr txBox="1">
            <a:spLocks/>
          </p:cNvSpPr>
          <p:nvPr/>
        </p:nvSpPr>
        <p:spPr>
          <a:xfrm>
            <a:off x="549836" y="1690688"/>
            <a:ext cx="5181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1"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1"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1"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1"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smtClean="0">
                <a:latin typeface="微软雅黑" panose="020B0503020204020204" pitchFamily="34" charset="-122"/>
                <a:ea typeface="微软雅黑" panose="020B0503020204020204" pitchFamily="34" charset="-122"/>
              </a:rPr>
              <a:t>NS simulation</a:t>
            </a:r>
          </a:p>
          <a:p>
            <a:r>
              <a:rPr lang="en-US" altLang="zh-CN" dirty="0" smtClean="0">
                <a:latin typeface="微软雅黑" panose="020B0503020204020204" pitchFamily="34" charset="-122"/>
                <a:ea typeface="微软雅黑" panose="020B0503020204020204" pitchFamily="34" charset="-122"/>
              </a:rPr>
              <a:t>1Gbps, RTT=100us</a:t>
            </a:r>
          </a:p>
          <a:p>
            <a:r>
              <a:rPr lang="en-US" altLang="zh-CN" dirty="0" smtClean="0">
                <a:latin typeface="微软雅黑" panose="020B0503020204020204" pitchFamily="34" charset="-122"/>
                <a:ea typeface="微软雅黑" panose="020B0503020204020204" pitchFamily="34" charset="-122"/>
              </a:rPr>
              <a:t>DCTCP VS D2TCP</a:t>
            </a:r>
          </a:p>
          <a:p>
            <a:endParaRPr lang="en-US" altLang="zh-CN" dirty="0" smtClean="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7530648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latin typeface="微软雅黑" panose="020B0503020204020204" pitchFamily="34" charset="-122"/>
                <a:ea typeface="微软雅黑" panose="020B0503020204020204" pitchFamily="34" charset="-122"/>
              </a:rPr>
              <a:t>Motivation</a:t>
            </a:r>
            <a:endParaRPr lang="zh-CN" altLang="en-US" dirty="0">
              <a:latin typeface="微软雅黑" panose="020B0503020204020204" pitchFamily="34" charset="-122"/>
              <a:ea typeface="微软雅黑" panose="020B0503020204020204" pitchFamily="34" charset="-122"/>
            </a:endParaRPr>
          </a:p>
        </p:txBody>
      </p:sp>
      <p:sp>
        <p:nvSpPr>
          <p:cNvPr id="11" name="文本框 10"/>
          <p:cNvSpPr txBox="1"/>
          <p:nvPr/>
        </p:nvSpPr>
        <p:spPr>
          <a:xfrm>
            <a:off x="422305" y="1992869"/>
            <a:ext cx="5823284" cy="830997"/>
          </a:xfrm>
          <a:prstGeom prst="rect">
            <a:avLst/>
          </a:prstGeom>
          <a:noFill/>
        </p:spPr>
        <p:txBody>
          <a:bodyPr wrap="square" rtlCol="0">
            <a:spAutoFit/>
          </a:bodyPr>
          <a:lstStyle/>
          <a:p>
            <a:endParaRPr lang="en-US" altLang="zh-CN" sz="2400" b="1" dirty="0" smtClean="0">
              <a:latin typeface="微软雅黑" panose="020B0503020204020204" pitchFamily="34" charset="-122"/>
              <a:ea typeface="微软雅黑" panose="020B0503020204020204" pitchFamily="34" charset="-122"/>
            </a:endParaRPr>
          </a:p>
          <a:p>
            <a:endParaRPr lang="en-US" altLang="zh-CN" sz="2400" b="1" dirty="0" smtClean="0">
              <a:latin typeface="微软雅黑" panose="020B0503020204020204" pitchFamily="34" charset="-122"/>
              <a:ea typeface="微软雅黑" panose="020B0503020204020204" pitchFamily="34" charset="-122"/>
            </a:endParaRPr>
          </a:p>
        </p:txBody>
      </p:sp>
      <p:pic>
        <p:nvPicPr>
          <p:cNvPr id="8" name="图片 7"/>
          <p:cNvPicPr>
            <a:picLocks noChangeAspect="1"/>
          </p:cNvPicPr>
          <p:nvPr/>
        </p:nvPicPr>
        <p:blipFill>
          <a:blip r:embed="rId3"/>
          <a:stretch>
            <a:fillRect/>
          </a:stretch>
        </p:blipFill>
        <p:spPr>
          <a:xfrm>
            <a:off x="212863" y="1298680"/>
            <a:ext cx="11797173" cy="2613625"/>
          </a:xfrm>
          <a:prstGeom prst="rect">
            <a:avLst/>
          </a:prstGeom>
        </p:spPr>
      </p:pic>
      <p:sp>
        <p:nvSpPr>
          <p:cNvPr id="10" name="文本框 9"/>
          <p:cNvSpPr txBox="1"/>
          <p:nvPr/>
        </p:nvSpPr>
        <p:spPr>
          <a:xfrm>
            <a:off x="699836" y="4028210"/>
            <a:ext cx="10663989" cy="2585323"/>
          </a:xfrm>
          <a:prstGeom prst="rect">
            <a:avLst/>
          </a:prstGeom>
          <a:noFill/>
        </p:spPr>
        <p:txBody>
          <a:bodyPr wrap="square" rtlCol="0">
            <a:spAutoFit/>
          </a:bodyPr>
          <a:lstStyle/>
          <a:p>
            <a:r>
              <a:rPr lang="en-US" altLang="zh-CN" sz="3600" b="1" dirty="0" smtClean="0">
                <a:latin typeface="微软雅黑" panose="020B0503020204020204" pitchFamily="34" charset="-122"/>
                <a:ea typeface="微软雅黑" panose="020B0503020204020204" pitchFamily="34" charset="-122"/>
              </a:rPr>
              <a:t>After 150ms:   </a:t>
            </a:r>
          </a:p>
          <a:p>
            <a:r>
              <a:rPr lang="en-US" altLang="zh-CN" sz="3600" b="1" dirty="0" smtClean="0">
                <a:latin typeface="微软雅黑" panose="020B0503020204020204" pitchFamily="34" charset="-122"/>
                <a:ea typeface="微软雅黑" panose="020B0503020204020204" pitchFamily="34" charset="-122"/>
              </a:rPr>
              <a:t>factor(flow1) &gt; factor(flow4)</a:t>
            </a:r>
          </a:p>
          <a:p>
            <a:r>
              <a:rPr lang="en-US" altLang="zh-CN" sz="3600" b="1" dirty="0" err="1">
                <a:latin typeface="微软雅黑" panose="020B0503020204020204" pitchFamily="34" charset="-122"/>
                <a:ea typeface="微软雅黑" panose="020B0503020204020204" pitchFamily="34" charset="-122"/>
              </a:rPr>
              <a:t>cwnd</a:t>
            </a:r>
            <a:r>
              <a:rPr lang="en-US" altLang="zh-CN" sz="3600" b="1" dirty="0">
                <a:latin typeface="微软雅黑" panose="020B0503020204020204" pitchFamily="34" charset="-122"/>
                <a:ea typeface="微软雅黑" panose="020B0503020204020204" pitchFamily="34" charset="-122"/>
              </a:rPr>
              <a:t>(flow1) </a:t>
            </a:r>
            <a:r>
              <a:rPr lang="en-US" altLang="zh-CN" sz="3600" b="1" dirty="0" smtClean="0">
                <a:latin typeface="微软雅黑" panose="020B0503020204020204" pitchFamily="34" charset="-122"/>
                <a:ea typeface="微软雅黑" panose="020B0503020204020204" pitchFamily="34" charset="-122"/>
              </a:rPr>
              <a:t>≈ </a:t>
            </a:r>
            <a:r>
              <a:rPr lang="en-US" altLang="zh-CN" sz="3600" b="1" dirty="0" err="1" smtClean="0">
                <a:latin typeface="微软雅黑" panose="020B0503020204020204" pitchFamily="34" charset="-122"/>
                <a:ea typeface="微软雅黑" panose="020B0503020204020204" pitchFamily="34" charset="-122"/>
              </a:rPr>
              <a:t>cwnd</a:t>
            </a:r>
            <a:r>
              <a:rPr lang="en-US" altLang="zh-CN" sz="3600" b="1" dirty="0" smtClean="0">
                <a:latin typeface="微软雅黑" panose="020B0503020204020204" pitchFamily="34" charset="-122"/>
                <a:ea typeface="微软雅黑" panose="020B0503020204020204" pitchFamily="34" charset="-122"/>
              </a:rPr>
              <a:t>(flow4</a:t>
            </a:r>
            <a:r>
              <a:rPr lang="en-US" altLang="zh-CN" sz="3600" b="1" dirty="0">
                <a:latin typeface="微软雅黑" panose="020B0503020204020204" pitchFamily="34" charset="-122"/>
                <a:ea typeface="微软雅黑" panose="020B0503020204020204" pitchFamily="34" charset="-122"/>
              </a:rPr>
              <a:t>) </a:t>
            </a:r>
            <a:endParaRPr lang="en-US" altLang="zh-CN" sz="3600" b="1" dirty="0" smtClean="0">
              <a:latin typeface="微软雅黑" panose="020B0503020204020204" pitchFamily="34" charset="-122"/>
              <a:ea typeface="微软雅黑" panose="020B0503020204020204" pitchFamily="34" charset="-122"/>
            </a:endParaRPr>
          </a:p>
          <a:p>
            <a:r>
              <a:rPr lang="en-US" altLang="zh-CN" sz="3600" b="1" dirty="0">
                <a:latin typeface="微软雅黑" panose="020B0503020204020204" pitchFamily="34" charset="-122"/>
                <a:ea typeface="微软雅黑" panose="020B0503020204020204" pitchFamily="34" charset="-122"/>
              </a:rPr>
              <a:t>r</a:t>
            </a:r>
            <a:r>
              <a:rPr lang="en-US" altLang="zh-CN" sz="3600" b="1" dirty="0" smtClean="0">
                <a:latin typeface="微软雅黑" panose="020B0503020204020204" pitchFamily="34" charset="-122"/>
                <a:ea typeface="微软雅黑" panose="020B0503020204020204" pitchFamily="34" charset="-122"/>
              </a:rPr>
              <a:t>ate(flow1</a:t>
            </a:r>
            <a:r>
              <a:rPr lang="en-US" altLang="zh-CN" sz="3600" b="1" dirty="0">
                <a:latin typeface="微软雅黑" panose="020B0503020204020204" pitchFamily="34" charset="-122"/>
                <a:ea typeface="微软雅黑" panose="020B0503020204020204" pitchFamily="34" charset="-122"/>
              </a:rPr>
              <a:t>) </a:t>
            </a:r>
            <a:r>
              <a:rPr lang="en-US" altLang="zh-CN" sz="3600" b="1" dirty="0" smtClean="0">
                <a:latin typeface="微软雅黑" panose="020B0503020204020204" pitchFamily="34" charset="-122"/>
                <a:ea typeface="微软雅黑" panose="020B0503020204020204" pitchFamily="34" charset="-122"/>
              </a:rPr>
              <a:t>≈ rate(flow4)</a:t>
            </a:r>
            <a:endParaRPr lang="en-US" altLang="zh-CN" sz="2800" dirty="0" smtClean="0">
              <a:latin typeface="微软雅黑" panose="020B0503020204020204" pitchFamily="34" charset="-122"/>
              <a:ea typeface="微软雅黑" panose="020B0503020204020204" pitchFamily="34" charset="-122"/>
            </a:endParaRPr>
          </a:p>
          <a:p>
            <a:endParaRPr lang="zh-CN" altLang="en-US" dirty="0"/>
          </a:p>
        </p:txBody>
      </p:sp>
      <p:sp>
        <p:nvSpPr>
          <p:cNvPr id="3" name="文本框 2"/>
          <p:cNvSpPr txBox="1"/>
          <p:nvPr/>
        </p:nvSpPr>
        <p:spPr>
          <a:xfrm>
            <a:off x="7844589" y="4684295"/>
            <a:ext cx="4010527" cy="1200329"/>
          </a:xfrm>
          <a:prstGeom prst="rect">
            <a:avLst/>
          </a:prstGeom>
          <a:noFill/>
        </p:spPr>
        <p:txBody>
          <a:bodyPr wrap="square" rtlCol="0">
            <a:spAutoFit/>
          </a:bodyPr>
          <a:lstStyle/>
          <a:p>
            <a:r>
              <a:rPr lang="en-US" altLang="zh-CN" sz="7200" b="1" dirty="0" smtClean="0">
                <a:solidFill>
                  <a:srgbClr val="FF0000"/>
                </a:solidFill>
                <a:latin typeface="微软雅黑" panose="020B0503020204020204" pitchFamily="34" charset="-122"/>
                <a:ea typeface="微软雅黑" panose="020B0503020204020204" pitchFamily="34" charset="-122"/>
              </a:rPr>
              <a:t>Why???</a:t>
            </a:r>
            <a:endParaRPr lang="zh-CN" altLang="en-US" sz="7200" b="1" dirty="0">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02099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6|8.4|1.8|1|38.4"/>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2772</TotalTime>
  <Words>2449</Words>
  <Application>Microsoft Macintosh PowerPoint</Application>
  <PresentationFormat>宽屏</PresentationFormat>
  <Paragraphs>326</Paragraphs>
  <Slides>43</Slides>
  <Notes>23</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43</vt:i4>
      </vt:variant>
    </vt:vector>
  </HeadingPairs>
  <TitlesOfParts>
    <vt:vector size="53" baseType="lpstr">
      <vt:lpstr>Calibri</vt:lpstr>
      <vt:lpstr>Calibri Light</vt:lpstr>
      <vt:lpstr>Cambria Math</vt:lpstr>
      <vt:lpstr>Courier New</vt:lpstr>
      <vt:lpstr>Trebuchet MS</vt:lpstr>
      <vt:lpstr>Wingdings</vt:lpstr>
      <vt:lpstr>宋体</vt:lpstr>
      <vt:lpstr>微软雅黑</vt:lpstr>
      <vt:lpstr>Arial</vt:lpstr>
      <vt:lpstr>Office 主题</vt:lpstr>
      <vt:lpstr>   More Load, More Differentiation - a Design Principle for Deadline-Aware Congestion Control in Datacenter Networks (INFOCOM 2015+Extension+ATC) </vt:lpstr>
      <vt:lpstr>Contents</vt:lpstr>
      <vt:lpstr>Background</vt:lpstr>
      <vt:lpstr>Transport Protocols for Datacenters</vt:lpstr>
      <vt:lpstr>PowerPoint 演示文稿</vt:lpstr>
      <vt:lpstr>PowerPoint 演示文稿</vt:lpstr>
      <vt:lpstr>Contents</vt:lpstr>
      <vt:lpstr>Motivation</vt:lpstr>
      <vt:lpstr>Motivation</vt:lpstr>
      <vt:lpstr>Motivation</vt:lpstr>
      <vt:lpstr>What we need</vt:lpstr>
      <vt:lpstr>formalization</vt:lpstr>
      <vt:lpstr>Contents</vt:lpstr>
      <vt:lpstr>LPD Algorithm</vt:lpstr>
      <vt:lpstr>LPD Algorithm</vt:lpstr>
      <vt:lpstr>LPD-t Simulation Result</vt:lpstr>
      <vt:lpstr>This is a General Principle</vt:lpstr>
      <vt:lpstr>Contents</vt:lpstr>
      <vt:lpstr>Evaluation –  Revisiting the Motivating Example</vt:lpstr>
      <vt:lpstr>Evaluation –  Revisiting the Motivating Example</vt:lpstr>
      <vt:lpstr>PowerPoint 演示文稿</vt:lpstr>
      <vt:lpstr>Evaluation - Parameter Selection</vt:lpstr>
      <vt:lpstr>Evaluation –  At Scale Simulation In a DC Topology</vt:lpstr>
      <vt:lpstr>Evaluation –  At Scale Simulation With a DC Topology</vt:lpstr>
      <vt:lpstr>Evaluation –  At Scale Simulation With a DC Topology</vt:lpstr>
      <vt:lpstr>Evaluation – Small Testbed</vt:lpstr>
      <vt:lpstr>Discussion</vt:lpstr>
      <vt:lpstr>Extension</vt:lpstr>
      <vt:lpstr>Web search load</vt:lpstr>
      <vt:lpstr>Data Mining load</vt:lpstr>
      <vt:lpstr>Web search load</vt:lpstr>
      <vt:lpstr>Data Mining load</vt:lpstr>
      <vt:lpstr>Web search load</vt:lpstr>
      <vt:lpstr>LPD model </vt:lpstr>
      <vt:lpstr>变换DMAX影响</vt:lpstr>
      <vt:lpstr>ATC-Accumulate time congestion control</vt:lpstr>
      <vt:lpstr>算法</vt:lpstr>
      <vt:lpstr>建模分析</vt:lpstr>
      <vt:lpstr>部分实验</vt:lpstr>
      <vt:lpstr>Web search</vt:lpstr>
      <vt:lpstr>Data Mining</vt:lpstr>
      <vt:lpstr>PowerPoint 演示文稿</vt:lpstr>
      <vt:lpstr>OLDIs</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zhanghan</dc:creator>
  <cp:lastModifiedBy>张晗</cp:lastModifiedBy>
  <cp:revision>705</cp:revision>
  <dcterms:created xsi:type="dcterms:W3CDTF">2015-04-19T11:27:21Z</dcterms:created>
  <dcterms:modified xsi:type="dcterms:W3CDTF">2015-11-19T01:36:24Z</dcterms:modified>
</cp:coreProperties>
</file>